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5" r:id="rId3"/>
    <p:sldId id="273" r:id="rId4"/>
    <p:sldId id="257" r:id="rId5"/>
    <p:sldId id="262" r:id="rId6"/>
    <p:sldId id="275" r:id="rId7"/>
    <p:sldId id="276" r:id="rId8"/>
    <p:sldId id="259" r:id="rId9"/>
    <p:sldId id="263" r:id="rId10"/>
    <p:sldId id="269" r:id="rId11"/>
    <p:sldId id="267" r:id="rId12"/>
    <p:sldId id="264" r:id="rId13"/>
    <p:sldId id="277" r:id="rId14"/>
    <p:sldId id="278" r:id="rId15"/>
    <p:sldId id="271" r:id="rId16"/>
  </p:sldIdLst>
  <p:sldSz cx="14630400" cy="8229600"/>
  <p:notesSz cx="8229600" cy="14630400"/>
  <p:embeddedFontLst>
    <p:embeddedFont>
      <p:font typeface="Calibri" pitchFamily="34" charset="0"/>
      <p:regular r:id="rId18"/>
      <p:bold r:id="rId19"/>
      <p:italic r:id="rId20"/>
      <p:boldItalic r:id="rId21"/>
    </p:embeddedFont>
    <p:embeddedFont>
      <p:font typeface="Montserrat"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19507"/>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Text Sentiment Analysis </a:t>
            </a:r>
            <a:r>
              <a:rPr lang="en-US" sz="4450" b="1" dirty="0" smtClean="0">
                <a:solidFill>
                  <a:srgbClr val="9998FF"/>
                </a:solidFill>
                <a:latin typeface="Barlow Bold" pitchFamily="34" charset="0"/>
                <a:ea typeface="Barlow Bold" pitchFamily="34" charset="-122"/>
                <a:cs typeface="Barlow Bold" pitchFamily="34" charset="-120"/>
              </a:rPr>
              <a:t>from </a:t>
            </a:r>
            <a:r>
              <a:rPr lang="en-US" sz="4450" b="1" dirty="0">
                <a:solidFill>
                  <a:srgbClr val="9998FF"/>
                </a:solidFill>
                <a:latin typeface="Barlow Bold" pitchFamily="34" charset="0"/>
                <a:ea typeface="Barlow Bold" pitchFamily="34" charset="-122"/>
                <a:cs typeface="Barlow Bold" pitchFamily="34" charset="-120"/>
              </a:rPr>
              <a:t>Social Media</a:t>
            </a:r>
            <a:endParaRPr lang="en-US" sz="4450" dirty="0"/>
          </a:p>
        </p:txBody>
      </p:sp>
      <p:sp>
        <p:nvSpPr>
          <p:cNvPr id="4" name="Text 1"/>
          <p:cNvSpPr/>
          <p:nvPr/>
        </p:nvSpPr>
        <p:spPr>
          <a:xfrm>
            <a:off x="758309" y="4469844"/>
            <a:ext cx="7627382" cy="104013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5" name="TextBox 4"/>
          <p:cNvSpPr txBox="1"/>
          <p:nvPr/>
        </p:nvSpPr>
        <p:spPr>
          <a:xfrm>
            <a:off x="1531088" y="4752753"/>
            <a:ext cx="3934047" cy="369332"/>
          </a:xfrm>
          <a:prstGeom prst="rect">
            <a:avLst/>
          </a:prstGeom>
          <a:noFill/>
        </p:spPr>
        <p:txBody>
          <a:bodyPr wrap="square" rtlCol="0">
            <a:spAutoFit/>
          </a:bodyPr>
          <a:lstStyle/>
          <a:p>
            <a:r>
              <a:rPr lang="en-US" dirty="0" smtClean="0">
                <a:solidFill>
                  <a:schemeClr val="bg2"/>
                </a:solidFill>
                <a:latin typeface="Montserrat" charset="0"/>
              </a:rPr>
              <a:t>Presented by –    </a:t>
            </a:r>
            <a:r>
              <a:rPr lang="en-US" dirty="0" err="1" smtClean="0">
                <a:solidFill>
                  <a:schemeClr val="bg2"/>
                </a:solidFill>
                <a:latin typeface="Montserrat" charset="0"/>
              </a:rPr>
              <a:t>G.Gowthami</a:t>
            </a:r>
            <a:endParaRPr lang="en-US" dirty="0">
              <a:solidFill>
                <a:schemeClr val="bg2"/>
              </a:solidFill>
              <a:latin typeface="Montserra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2850" y="967563"/>
            <a:ext cx="7627382" cy="1425416"/>
          </a:xfrm>
          <a:prstGeom prst="rect">
            <a:avLst/>
          </a:prstGeom>
          <a:noFill/>
          <a:ln/>
        </p:spPr>
        <p:txBody>
          <a:bodyPr wrap="square" lIns="0" tIns="0" rIns="0" bIns="0" rtlCol="0" anchor="t"/>
          <a:lstStyle/>
          <a:p>
            <a:pPr>
              <a:lnSpc>
                <a:spcPts val="5600"/>
              </a:lnSpc>
            </a:pPr>
            <a:r>
              <a:rPr lang="en-US" sz="4450" b="1" dirty="0" smtClean="0">
                <a:solidFill>
                  <a:srgbClr val="9998FF"/>
                </a:solidFill>
                <a:latin typeface="Times New Roman" pitchFamily="18" charset="0"/>
                <a:ea typeface="Barlow Bold" pitchFamily="34" charset="-122"/>
                <a:cs typeface="Times New Roman" pitchFamily="18" charset="0"/>
              </a:rPr>
              <a:t>Performance and Limitations</a:t>
            </a:r>
          </a:p>
        </p:txBody>
      </p:sp>
      <p:sp>
        <p:nvSpPr>
          <p:cNvPr id="4" name="Text 1"/>
          <p:cNvSpPr/>
          <p:nvPr/>
        </p:nvSpPr>
        <p:spPr>
          <a:xfrm>
            <a:off x="758309" y="3429714"/>
            <a:ext cx="7928491" cy="1040130"/>
          </a:xfrm>
          <a:prstGeom prst="rect">
            <a:avLst/>
          </a:prstGeom>
          <a:noFill/>
          <a:ln/>
        </p:spPr>
        <p:txBody>
          <a:bodyPr wrap="square" lIns="0" tIns="0" rIns="0" bIns="0" rtlCol="0" anchor="t"/>
          <a:lstStyle/>
          <a:p>
            <a:pPr algn="just">
              <a:lnSpc>
                <a:spcPct val="150000"/>
              </a:lnSpc>
              <a:buFont typeface="Wingdings" pitchFamily="2" charset="2"/>
              <a:buChar char="q"/>
            </a:pPr>
            <a:r>
              <a:rPr lang="en-US" dirty="0" smtClean="0">
                <a:solidFill>
                  <a:srgbClr val="CFD0D8"/>
                </a:solidFill>
                <a:latin typeface="Roboto" pitchFamily="34" charset="0"/>
                <a:ea typeface="Roboto" pitchFamily="34" charset="-122"/>
                <a:cs typeface="Roboto" pitchFamily="34" charset="-120"/>
              </a:rPr>
              <a:t>Accuracy : Suitable for basic sentiment.</a:t>
            </a:r>
          </a:p>
          <a:p>
            <a:pPr algn="just">
              <a:lnSpc>
                <a:spcPct val="150000"/>
              </a:lnSpc>
              <a:buFont typeface="Wingdings" pitchFamily="2" charset="2"/>
              <a:buChar char="q"/>
            </a:pPr>
            <a:r>
              <a:rPr lang="en-US" dirty="0" smtClean="0">
                <a:solidFill>
                  <a:srgbClr val="CFD0D8"/>
                </a:solidFill>
                <a:latin typeface="Roboto" pitchFamily="34" charset="0"/>
                <a:ea typeface="Roboto" pitchFamily="34" charset="-122"/>
                <a:cs typeface="Roboto" pitchFamily="34" charset="-120"/>
              </a:rPr>
              <a:t>Scalability : Designed for individual use.</a:t>
            </a:r>
          </a:p>
          <a:p>
            <a:pPr algn="just">
              <a:lnSpc>
                <a:spcPct val="150000"/>
              </a:lnSpc>
              <a:buFont typeface="Wingdings" pitchFamily="2" charset="2"/>
              <a:buChar char="q"/>
            </a:pPr>
            <a:r>
              <a:rPr lang="en-US" dirty="0" smtClean="0">
                <a:solidFill>
                  <a:srgbClr val="CFD0D8"/>
                </a:solidFill>
                <a:latin typeface="Roboto" pitchFamily="34" charset="0"/>
                <a:ea typeface="Roboto" pitchFamily="34" charset="-122"/>
                <a:cs typeface="Roboto" pitchFamily="34" charset="-120"/>
              </a:rPr>
              <a:t>The analyzer is fast and suitable for basic sentiment analysis. </a:t>
            </a:r>
          </a:p>
          <a:p>
            <a:pPr algn="just">
              <a:lnSpc>
                <a:spcPct val="150000"/>
              </a:lnSpc>
              <a:buFont typeface="Wingdings" pitchFamily="2" charset="2"/>
              <a:buChar char="q"/>
            </a:pPr>
            <a:r>
              <a:rPr lang="en-US" dirty="0" smtClean="0">
                <a:solidFill>
                  <a:srgbClr val="CFD0D8"/>
                </a:solidFill>
                <a:latin typeface="Roboto" pitchFamily="34" charset="0"/>
                <a:ea typeface="Roboto" pitchFamily="34" charset="-122"/>
                <a:cs typeface="Roboto" pitchFamily="34" charset="-120"/>
              </a:rPr>
              <a:t>However, it is limited in scalability and accuracy for complex text.</a:t>
            </a:r>
          </a:p>
          <a:p>
            <a:pPr>
              <a:lnSpc>
                <a:spcPts val="2850"/>
              </a:lnSpc>
            </a:pPr>
            <a:endParaRPr lang="en-US" dirty="0" smtClean="0">
              <a:solidFill>
                <a:srgbClr val="CFD0D8"/>
              </a:solidFill>
              <a:latin typeface="Roboto" pitchFamily="34" charset="0"/>
              <a:ea typeface="Roboto" pitchFamily="34" charset="-122"/>
              <a:cs typeface="Roboto" pitchFamily="34" charset="-120"/>
            </a:endParaRPr>
          </a:p>
          <a:p>
            <a:pPr>
              <a:lnSpc>
                <a:spcPts val="2850"/>
              </a:lnSpc>
            </a:pPr>
            <a:endParaRPr lang="en-US" dirty="0" smtClean="0">
              <a:solidFill>
                <a:srgbClr val="CFD0D8"/>
              </a:solidFill>
              <a:latin typeface="Roboto" pitchFamily="34" charset="0"/>
              <a:ea typeface="Roboto" pitchFamily="34" charset="-122"/>
              <a:cs typeface="Roboto" pitchFamily="34" charset="-120"/>
            </a:endParaRPr>
          </a:p>
          <a:p>
            <a:pPr>
              <a:lnSpc>
                <a:spcPts val="2850"/>
              </a:lnSpc>
            </a:pPr>
            <a:endParaRPr lang="en-US" dirty="0" smtClean="0">
              <a:solidFill>
                <a:srgbClr val="CFD0D8"/>
              </a:solidFill>
              <a:latin typeface="Roboto" pitchFamily="34" charset="0"/>
              <a:ea typeface="Roboto" pitchFamily="34" charset="-122"/>
              <a:cs typeface="Roboto" pitchFamily="34" charset="-120"/>
            </a:endParaRPr>
          </a:p>
        </p:txBody>
      </p:sp>
      <p:pic>
        <p:nvPicPr>
          <p:cNvPr id="5"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04236" y="244549"/>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Results</a:t>
            </a:r>
            <a:endParaRPr lang="en-US" sz="4450" dirty="0">
              <a:latin typeface="Times New Roman" pitchFamily="18" charset="0"/>
              <a:cs typeface="Times New Roman" pitchFamily="18" charset="0"/>
            </a:endParaRPr>
          </a:p>
        </p:txBody>
      </p:sp>
      <p:pic>
        <p:nvPicPr>
          <p:cNvPr id="6" name="Picture 5" descr="pos.png"/>
          <p:cNvPicPr>
            <a:picLocks noChangeAspect="1"/>
          </p:cNvPicPr>
          <p:nvPr/>
        </p:nvPicPr>
        <p:blipFill>
          <a:blip r:embed="rId3"/>
          <a:stretch>
            <a:fillRect/>
          </a:stretch>
        </p:blipFill>
        <p:spPr>
          <a:xfrm>
            <a:off x="0" y="1057326"/>
            <a:ext cx="6571839" cy="2132441"/>
          </a:xfrm>
          <a:prstGeom prst="rect">
            <a:avLst/>
          </a:prstGeom>
        </p:spPr>
      </p:pic>
      <p:pic>
        <p:nvPicPr>
          <p:cNvPr id="7" name="Picture 6" descr="neg.png"/>
          <p:cNvPicPr>
            <a:picLocks noChangeAspect="1"/>
          </p:cNvPicPr>
          <p:nvPr/>
        </p:nvPicPr>
        <p:blipFill>
          <a:blip r:embed="rId4"/>
          <a:stretch>
            <a:fillRect/>
          </a:stretch>
        </p:blipFill>
        <p:spPr>
          <a:xfrm>
            <a:off x="8431618" y="5635256"/>
            <a:ext cx="6255782" cy="2594344"/>
          </a:xfrm>
          <a:prstGeom prst="rect">
            <a:avLst/>
          </a:prstGeom>
        </p:spPr>
      </p:pic>
      <p:pic>
        <p:nvPicPr>
          <p:cNvPr id="8" name="Picture 7" descr="Neutural.png"/>
          <p:cNvPicPr>
            <a:picLocks noChangeAspect="1"/>
          </p:cNvPicPr>
          <p:nvPr/>
        </p:nvPicPr>
        <p:blipFill>
          <a:blip r:embed="rId5"/>
          <a:stretch>
            <a:fillRect/>
          </a:stretch>
        </p:blipFill>
        <p:spPr>
          <a:xfrm>
            <a:off x="4933506" y="3391786"/>
            <a:ext cx="6513735" cy="206271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059418" y="1233703"/>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Conclusion</a:t>
            </a:r>
            <a:endParaRPr lang="en-US" sz="4450" dirty="0">
              <a:latin typeface="Times New Roman" pitchFamily="18" charset="0"/>
              <a:cs typeface="Times New Roman" pitchFamily="18" charset="0"/>
            </a:endParaRPr>
          </a:p>
        </p:txBody>
      </p:sp>
      <p:sp>
        <p:nvSpPr>
          <p:cNvPr id="4" name="Text 1"/>
          <p:cNvSpPr/>
          <p:nvPr/>
        </p:nvSpPr>
        <p:spPr>
          <a:xfrm>
            <a:off x="758309" y="3429714"/>
            <a:ext cx="7928491" cy="1040130"/>
          </a:xfrm>
          <a:prstGeom prst="rect">
            <a:avLst/>
          </a:prstGeom>
          <a:noFill/>
          <a:ln/>
        </p:spPr>
        <p:txBody>
          <a:bodyPr wrap="square" lIns="0" tIns="0" rIns="0" bIns="0" rtlCol="0" anchor="t"/>
          <a:lstStyle/>
          <a:p>
            <a:pPr algn="just">
              <a:lnSpc>
                <a:spcPct val="150000"/>
              </a:lnSpc>
            </a:pPr>
            <a:r>
              <a:rPr lang="en-US" dirty="0" smtClean="0">
                <a:solidFill>
                  <a:srgbClr val="CFD0D8"/>
                </a:solidFill>
                <a:latin typeface="Montserrat" charset="0"/>
                <a:ea typeface="Roboto" pitchFamily="34" charset="-122"/>
                <a:cs typeface="Roboto" pitchFamily="34" charset="-120"/>
              </a:rPr>
              <a:t>This project delivers a straightforward, real-time sentiment analysis tool built with Python, VADER, and </a:t>
            </a:r>
            <a:r>
              <a:rPr lang="en-US" dirty="0" err="1" smtClean="0">
                <a:solidFill>
                  <a:srgbClr val="CFD0D8"/>
                </a:solidFill>
                <a:latin typeface="Montserrat" charset="0"/>
                <a:ea typeface="Roboto" pitchFamily="34" charset="-122"/>
                <a:cs typeface="Roboto" pitchFamily="34" charset="-120"/>
              </a:rPr>
              <a:t>Tkinter</a:t>
            </a:r>
            <a:r>
              <a:rPr lang="en-US" dirty="0" smtClean="0">
                <a:solidFill>
                  <a:srgbClr val="CFD0D8"/>
                </a:solidFill>
                <a:latin typeface="Montserrat" charset="0"/>
                <a:ea typeface="Roboto" pitchFamily="34" charset="-122"/>
                <a:cs typeface="Roboto" pitchFamily="34" charset="-120"/>
              </a:rPr>
              <a:t>. It accurately categorizes text as Positive, Negative, or Neutral through an intuitive GUI. It is ideal for quick sentiment checks, learning NLP concepts, or gaining small business insights. The tool is fast, lightweight, and effectively handles informal language.</a:t>
            </a:r>
          </a:p>
        </p:txBody>
      </p:sp>
      <p:pic>
        <p:nvPicPr>
          <p:cNvPr id="5"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937984" y="903767"/>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Future Scope</a:t>
            </a:r>
            <a:endParaRPr lang="en-US" sz="4450" dirty="0">
              <a:latin typeface="Times New Roman" pitchFamily="18" charset="0"/>
              <a:cs typeface="Times New Roman" pitchFamily="18" charset="0"/>
            </a:endParaRPr>
          </a:p>
        </p:txBody>
      </p:sp>
      <p:sp>
        <p:nvSpPr>
          <p:cNvPr id="4" name="Text 1"/>
          <p:cNvSpPr/>
          <p:nvPr/>
        </p:nvSpPr>
        <p:spPr>
          <a:xfrm>
            <a:off x="2363825" y="2909649"/>
            <a:ext cx="7928491" cy="1040130"/>
          </a:xfrm>
          <a:prstGeom prst="rect">
            <a:avLst/>
          </a:prstGeom>
          <a:noFill/>
          <a:ln/>
        </p:spPr>
        <p:txBody>
          <a:bodyPr wrap="square" lIns="0" tIns="0" rIns="0" bIns="0" rtlCol="0" anchor="t"/>
          <a:lstStyle/>
          <a:p>
            <a:pPr algn="just">
              <a:lnSpc>
                <a:spcPct val="150000"/>
              </a:lnSpc>
            </a:pPr>
            <a:r>
              <a:rPr lang="en-US" dirty="0" smtClean="0">
                <a:solidFill>
                  <a:schemeClr val="accent2">
                    <a:lumMod val="40000"/>
                    <a:lumOff val="60000"/>
                  </a:schemeClr>
                </a:solidFill>
                <a:latin typeface="Montserrat" charset="0"/>
                <a:ea typeface="Roboto" pitchFamily="34" charset="-122"/>
                <a:cs typeface="Roboto" pitchFamily="34" charset="-120"/>
              </a:rPr>
              <a:t>Some of the possible future improvements include:</a:t>
            </a:r>
          </a:p>
          <a:p>
            <a:pPr algn="just">
              <a:lnSpc>
                <a:spcPct val="150000"/>
              </a:lnSpc>
              <a:buFont typeface="Wingdings" pitchFamily="2" charset="2"/>
              <a:buChar char="Ø"/>
            </a:pPr>
            <a:r>
              <a:rPr lang="en-US" dirty="0" smtClean="0">
                <a:solidFill>
                  <a:srgbClr val="CFD0D8"/>
                </a:solidFill>
                <a:latin typeface="Montserrat" charset="0"/>
                <a:ea typeface="Roboto" pitchFamily="34" charset="-122"/>
                <a:cs typeface="Roboto" pitchFamily="34" charset="-120"/>
              </a:rPr>
              <a:t>Integrating social media APIs for real-time data</a:t>
            </a:r>
          </a:p>
          <a:p>
            <a:pPr algn="just">
              <a:lnSpc>
                <a:spcPct val="150000"/>
              </a:lnSpc>
              <a:buFont typeface="Wingdings" pitchFamily="2" charset="2"/>
              <a:buChar char="Ø"/>
            </a:pPr>
            <a:r>
              <a:rPr lang="en-US" dirty="0" smtClean="0">
                <a:solidFill>
                  <a:srgbClr val="CFD0D8"/>
                </a:solidFill>
                <a:latin typeface="Montserrat" charset="0"/>
                <a:ea typeface="Roboto" pitchFamily="34" charset="-122"/>
                <a:cs typeface="Roboto" pitchFamily="34" charset="-120"/>
              </a:rPr>
              <a:t>Replacing VADER with deep learning models like BERT</a:t>
            </a:r>
          </a:p>
          <a:p>
            <a:pPr algn="just">
              <a:lnSpc>
                <a:spcPct val="150000"/>
              </a:lnSpc>
              <a:buFont typeface="Wingdings" pitchFamily="2" charset="2"/>
              <a:buChar char="Ø"/>
            </a:pPr>
            <a:r>
              <a:rPr lang="en-US" dirty="0" smtClean="0">
                <a:solidFill>
                  <a:srgbClr val="CFD0D8"/>
                </a:solidFill>
                <a:latin typeface="Montserrat" charset="0"/>
                <a:ea typeface="Roboto" pitchFamily="34" charset="-122"/>
                <a:cs typeface="Roboto" pitchFamily="34" charset="-120"/>
              </a:rPr>
              <a:t>Adding multilingual support</a:t>
            </a:r>
          </a:p>
          <a:p>
            <a:pPr algn="just">
              <a:lnSpc>
                <a:spcPct val="150000"/>
              </a:lnSpc>
              <a:buFont typeface="Wingdings" pitchFamily="2" charset="2"/>
              <a:buChar char="Ø"/>
            </a:pPr>
            <a:r>
              <a:rPr lang="en-US" dirty="0" smtClean="0">
                <a:solidFill>
                  <a:srgbClr val="CFD0D8"/>
                </a:solidFill>
                <a:latin typeface="Montserrat" charset="0"/>
                <a:ea typeface="Roboto" pitchFamily="34" charset="-122"/>
                <a:cs typeface="Roboto" pitchFamily="34" charset="-120"/>
              </a:rPr>
              <a:t>Building web or mobile interfaces</a:t>
            </a:r>
          </a:p>
        </p:txBody>
      </p:sp>
      <p:sp>
        <p:nvSpPr>
          <p:cNvPr id="6" name="Rounded Rectangle 5"/>
          <p:cNvSpPr/>
          <p:nvPr/>
        </p:nvSpPr>
        <p:spPr>
          <a:xfrm>
            <a:off x="11887200" y="7549117"/>
            <a:ext cx="2743200" cy="680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099851" y="7797578"/>
            <a:ext cx="2275368" cy="369332"/>
          </a:xfrm>
          <a:prstGeom prst="rect">
            <a:avLst/>
          </a:prstGeom>
          <a:noFill/>
        </p:spPr>
        <p:txBody>
          <a:bodyPr wrap="square" rtlCol="0">
            <a:spAutoFit/>
          </a:bodyPr>
          <a:lstStyle/>
          <a:p>
            <a:r>
              <a:rPr lang="en-US" dirty="0" err="1" smtClean="0"/>
              <a:t>G.Gowthami</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937984" y="903767"/>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References</a:t>
            </a:r>
            <a:endParaRPr lang="en-US" sz="4450" dirty="0">
              <a:latin typeface="Times New Roman" pitchFamily="18" charset="0"/>
              <a:cs typeface="Times New Roman" pitchFamily="18" charset="0"/>
            </a:endParaRPr>
          </a:p>
        </p:txBody>
      </p:sp>
      <p:sp>
        <p:nvSpPr>
          <p:cNvPr id="4" name="Text 1"/>
          <p:cNvSpPr/>
          <p:nvPr/>
        </p:nvSpPr>
        <p:spPr>
          <a:xfrm>
            <a:off x="2363825" y="2909649"/>
            <a:ext cx="10618528" cy="1040130"/>
          </a:xfrm>
          <a:prstGeom prst="rect">
            <a:avLst/>
          </a:prstGeom>
          <a:noFill/>
          <a:ln/>
        </p:spPr>
        <p:txBody>
          <a:bodyPr wrap="square" lIns="0" tIns="0" rIns="0" bIns="0" rtlCol="0" anchor="t"/>
          <a:lstStyle/>
          <a:p>
            <a:pPr algn="just">
              <a:lnSpc>
                <a:spcPct val="150000"/>
              </a:lnSpc>
            </a:pPr>
            <a:r>
              <a:rPr lang="en-US" dirty="0" err="1" smtClean="0">
                <a:solidFill>
                  <a:schemeClr val="bg2"/>
                </a:solidFill>
                <a:latin typeface="Montserrat" charset="0"/>
                <a:ea typeface="Roboto" pitchFamily="34" charset="-122"/>
                <a:cs typeface="Roboto" pitchFamily="34" charset="-120"/>
              </a:rPr>
              <a:t>Veena</a:t>
            </a:r>
            <a:r>
              <a:rPr lang="en-US" dirty="0" smtClean="0">
                <a:solidFill>
                  <a:schemeClr val="bg2"/>
                </a:solidFill>
                <a:latin typeface="Montserrat" charset="0"/>
                <a:ea typeface="Roboto" pitchFamily="34" charset="-122"/>
                <a:cs typeface="Roboto" pitchFamily="34" charset="-120"/>
              </a:rPr>
              <a:t>, G., </a:t>
            </a:r>
            <a:r>
              <a:rPr lang="en-US" dirty="0" err="1" smtClean="0">
                <a:solidFill>
                  <a:schemeClr val="bg2"/>
                </a:solidFill>
                <a:latin typeface="Montserrat" charset="0"/>
                <a:ea typeface="Roboto" pitchFamily="34" charset="-122"/>
                <a:cs typeface="Roboto" pitchFamily="34" charset="-120"/>
              </a:rPr>
              <a:t>Vinayak</a:t>
            </a:r>
            <a:r>
              <a:rPr lang="en-US" dirty="0" smtClean="0">
                <a:solidFill>
                  <a:schemeClr val="bg2"/>
                </a:solidFill>
                <a:latin typeface="Montserrat" charset="0"/>
                <a:ea typeface="Roboto" pitchFamily="34" charset="-122"/>
                <a:cs typeface="Roboto" pitchFamily="34" charset="-120"/>
              </a:rPr>
              <a:t>, A., &amp; Nair, A. J. (2021). Sentiment Analysis using Improved VADER and Dependency Parsing. In 2021 2nd Global Conference for Advancement in Technology (GCAT) (pp. 1–6). IEEE.</a:t>
            </a:r>
          </a:p>
          <a:p>
            <a:pPr algn="just">
              <a:lnSpc>
                <a:spcPct val="150000"/>
              </a:lnSpc>
            </a:pPr>
            <a:endParaRPr lang="en-US" dirty="0" smtClean="0">
              <a:solidFill>
                <a:schemeClr val="bg2"/>
              </a:solidFill>
              <a:latin typeface="Montserrat" charset="0"/>
              <a:ea typeface="Roboto" pitchFamily="34" charset="-122"/>
              <a:cs typeface="Roboto" pitchFamily="34" charset="-120"/>
            </a:endParaRPr>
          </a:p>
          <a:p>
            <a:pPr algn="just">
              <a:lnSpc>
                <a:spcPct val="150000"/>
              </a:lnSpc>
            </a:pPr>
            <a:r>
              <a:rPr lang="it-IT" i="1" dirty="0" smtClean="0">
                <a:solidFill>
                  <a:schemeClr val="bg2"/>
                </a:solidFill>
                <a:latin typeface="Montserrat" charset="0"/>
              </a:rPr>
              <a:t>Hutto, C. J., &amp; Gilbert, E. (2014).VADER: A Parsimonious Rule-Based Model for Sentiment Analysis of Social Media Text. Proceedings of the Eighth International AAAI Conference on Weblogs and Social Media (ICWSM-14), pp. 216–225.</a:t>
            </a:r>
            <a:endParaRPr lang="en-US" dirty="0" smtClean="0">
              <a:solidFill>
                <a:schemeClr val="bg2"/>
              </a:solidFill>
              <a:latin typeface="Montserrat" charset="0"/>
              <a:ea typeface="Roboto" pitchFamily="34" charset="-122"/>
              <a:cs typeface="Roboto" pitchFamily="34" charset="-120"/>
            </a:endParaRPr>
          </a:p>
        </p:txBody>
      </p:sp>
      <p:sp>
        <p:nvSpPr>
          <p:cNvPr id="6" name="Rounded Rectangle 5"/>
          <p:cNvSpPr/>
          <p:nvPr/>
        </p:nvSpPr>
        <p:spPr>
          <a:xfrm>
            <a:off x="11887200" y="7549117"/>
            <a:ext cx="2743200" cy="680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099851" y="7797578"/>
            <a:ext cx="2275368" cy="369332"/>
          </a:xfrm>
          <a:prstGeom prst="rect">
            <a:avLst/>
          </a:prstGeom>
          <a:noFill/>
        </p:spPr>
        <p:txBody>
          <a:bodyPr wrap="square" rtlCol="0">
            <a:spAutoFit/>
          </a:bodyPr>
          <a:lstStyle/>
          <a:p>
            <a:r>
              <a:rPr lang="en-US" dirty="0" err="1" smtClean="0"/>
              <a:t>G.Gowthami</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17827" y="3465561"/>
            <a:ext cx="7627382" cy="1425416"/>
          </a:xfrm>
          <a:prstGeom prst="rect">
            <a:avLst/>
          </a:prstGeom>
          <a:noFill/>
          <a:ln/>
        </p:spPr>
        <p:txBody>
          <a:bodyPr wrap="square" lIns="0" tIns="0" rIns="0" bIns="0" rtlCol="0" anchor="t"/>
          <a:lstStyle/>
          <a:p>
            <a:pPr marL="0" indent="0" algn="l">
              <a:lnSpc>
                <a:spcPts val="5600"/>
              </a:lnSpc>
              <a:buNone/>
            </a:pPr>
            <a:r>
              <a:rPr lang="en-US" sz="11500" dirty="0" smtClean="0">
                <a:solidFill>
                  <a:schemeClr val="bg1">
                    <a:lumMod val="95000"/>
                  </a:schemeClr>
                </a:solidFill>
                <a:latin typeface="Montserrat" charset="0"/>
              </a:rPr>
              <a:t>Thank you </a:t>
            </a:r>
            <a:endParaRPr lang="en-US" sz="11500" dirty="0">
              <a:solidFill>
                <a:schemeClr val="bg1">
                  <a:lumMod val="95000"/>
                </a:schemeClr>
              </a:solidFill>
              <a:latin typeface="Montserrat" charset="0"/>
            </a:endParaRPr>
          </a:p>
        </p:txBody>
      </p:sp>
      <p:sp>
        <p:nvSpPr>
          <p:cNvPr id="4" name="Text 1"/>
          <p:cNvSpPr/>
          <p:nvPr/>
        </p:nvSpPr>
        <p:spPr>
          <a:xfrm>
            <a:off x="758309" y="4469844"/>
            <a:ext cx="7627382" cy="104013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6" name="Rounded Rectangle 5"/>
          <p:cNvSpPr/>
          <p:nvPr/>
        </p:nvSpPr>
        <p:spPr>
          <a:xfrm>
            <a:off x="11887200" y="7421526"/>
            <a:ext cx="2743200" cy="680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099851" y="7612912"/>
            <a:ext cx="2275368" cy="369332"/>
          </a:xfrm>
          <a:prstGeom prst="rect">
            <a:avLst/>
          </a:prstGeom>
          <a:noFill/>
        </p:spPr>
        <p:txBody>
          <a:bodyPr wrap="square" rtlCol="0">
            <a:spAutoFit/>
          </a:bodyPr>
          <a:lstStyle/>
          <a:p>
            <a:r>
              <a:rPr lang="en-US" dirty="0" err="1" smtClean="0"/>
              <a:t>G.Gowthami</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059418" y="1233703"/>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Introduction</a:t>
            </a:r>
            <a:endParaRPr lang="en-US" sz="4450" dirty="0">
              <a:latin typeface="Times New Roman" pitchFamily="18" charset="0"/>
              <a:cs typeface="Times New Roman" pitchFamily="18" charset="0"/>
            </a:endParaRPr>
          </a:p>
        </p:txBody>
      </p:sp>
      <p:sp>
        <p:nvSpPr>
          <p:cNvPr id="4" name="Text 1"/>
          <p:cNvSpPr/>
          <p:nvPr/>
        </p:nvSpPr>
        <p:spPr>
          <a:xfrm>
            <a:off x="159488" y="2659119"/>
            <a:ext cx="8527312" cy="1040130"/>
          </a:xfrm>
          <a:prstGeom prst="rect">
            <a:avLst/>
          </a:prstGeom>
          <a:noFill/>
          <a:ln/>
        </p:spPr>
        <p:txBody>
          <a:bodyPr wrap="square" lIns="0" tIns="0" rIns="0" bIns="0" rtlCol="0" anchor="t"/>
          <a:lstStyle/>
          <a:p>
            <a:pPr algn="just">
              <a:lnSpc>
                <a:spcPct val="150000"/>
              </a:lnSpc>
            </a:pPr>
            <a:r>
              <a:rPr lang="en-US" dirty="0" smtClean="0">
                <a:solidFill>
                  <a:schemeClr val="bg1"/>
                </a:solidFill>
                <a:latin typeface="Montserrat" charset="0"/>
              </a:rPr>
              <a:t>In the digital world, people express opinions and emotions through platforms like social media, reviews, and blogs. Sentiment analysis helps understand the emotional tone behind this text data. Manually analyzing this data for sentiment is inefficient and time-consuming. This project presents a Python-based Sentiment Analyzer using the VADER model from the NLTK library, integrated with a simple GUI built using </a:t>
            </a:r>
            <a:r>
              <a:rPr lang="en-US" dirty="0" err="1" smtClean="0">
                <a:solidFill>
                  <a:schemeClr val="bg1"/>
                </a:solidFill>
                <a:latin typeface="Montserrat" charset="0"/>
              </a:rPr>
              <a:t>Tkinter</a:t>
            </a:r>
            <a:r>
              <a:rPr lang="en-US" dirty="0" smtClean="0">
                <a:solidFill>
                  <a:schemeClr val="bg1"/>
                </a:solidFill>
                <a:latin typeface="Montserrat" charset="0"/>
              </a:rPr>
              <a:t> . Users can input any text, and the system classifies it as Positive, Negative and Neutral. It is fast  and ideal for basic sentiment evaluation.  </a:t>
            </a:r>
          </a:p>
        </p:txBody>
      </p:sp>
      <p:pic>
        <p:nvPicPr>
          <p:cNvPr id="5"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82972" y="233916"/>
            <a:ext cx="7627382" cy="1425416"/>
          </a:xfrm>
          <a:prstGeom prst="rect">
            <a:avLst/>
          </a:prstGeom>
          <a:noFill/>
          <a:ln/>
        </p:spPr>
        <p:txBody>
          <a:bodyPr wrap="square" lIns="0" tIns="0" rIns="0" bIns="0" rtlCol="0" anchor="t"/>
          <a:lstStyle/>
          <a:p>
            <a:pPr marL="0" indent="0" algn="l">
              <a:lnSpc>
                <a:spcPts val="5600"/>
              </a:lnSpc>
              <a:buNone/>
            </a:pPr>
            <a:r>
              <a:rPr lang="en-US" sz="4450" b="1" dirty="0" smtClean="0">
                <a:solidFill>
                  <a:srgbClr val="9998FF"/>
                </a:solidFill>
                <a:latin typeface="Times New Roman" pitchFamily="18" charset="0"/>
                <a:ea typeface="Barlow Bold" pitchFamily="34" charset="-122"/>
                <a:cs typeface="Times New Roman" pitchFamily="18" charset="0"/>
              </a:rPr>
              <a:t>Methodology : Analyzing Text Sentiment</a:t>
            </a:r>
            <a:endParaRPr lang="en-US" sz="4450" dirty="0">
              <a:latin typeface="Times New Roman" pitchFamily="18" charset="0"/>
              <a:cs typeface="Times New Roman" pitchFamily="18" charset="0"/>
            </a:endParaRPr>
          </a:p>
        </p:txBody>
      </p:sp>
      <p:sp>
        <p:nvSpPr>
          <p:cNvPr id="4" name="Text 1"/>
          <p:cNvSpPr/>
          <p:nvPr/>
        </p:nvSpPr>
        <p:spPr>
          <a:xfrm>
            <a:off x="159488" y="2527816"/>
            <a:ext cx="8527312" cy="1040130"/>
          </a:xfrm>
          <a:prstGeom prst="rect">
            <a:avLst/>
          </a:prstGeom>
          <a:noFill/>
          <a:ln/>
        </p:spPr>
        <p:txBody>
          <a:bodyPr wrap="square" lIns="0" tIns="0" rIns="0" bIns="0" rtlCol="0" anchor="t"/>
          <a:lstStyle/>
          <a:p>
            <a:pPr algn="just">
              <a:lnSpc>
                <a:spcPct val="150000"/>
              </a:lnSpc>
            </a:pPr>
            <a:endParaRPr lang="en-US" dirty="0" smtClean="0">
              <a:solidFill>
                <a:srgbClr val="EEEFF5"/>
              </a:solidFill>
              <a:latin typeface="Montserrat" charset="0"/>
              <a:ea typeface="Montserrat" pitchFamily="34" charset="-122"/>
              <a:cs typeface="Times New Roman" pitchFamily="18" charset="0"/>
            </a:endParaRPr>
          </a:p>
        </p:txBody>
      </p:sp>
      <p:pic>
        <p:nvPicPr>
          <p:cNvPr id="6" name="Image 0" descr="preencoded.png"/>
          <p:cNvPicPr>
            <a:picLocks noChangeAspect="1"/>
          </p:cNvPicPr>
          <p:nvPr/>
        </p:nvPicPr>
        <p:blipFill>
          <a:blip r:embed="rId3"/>
          <a:stretch>
            <a:fillRect/>
          </a:stretch>
        </p:blipFill>
        <p:spPr>
          <a:xfrm>
            <a:off x="9144000" y="21266"/>
            <a:ext cx="5486400" cy="8230076"/>
          </a:xfrm>
          <a:prstGeom prst="rect">
            <a:avLst/>
          </a:prstGeom>
        </p:spPr>
      </p:pic>
      <p:sp>
        <p:nvSpPr>
          <p:cNvPr id="7" name="Shape 1"/>
          <p:cNvSpPr/>
          <p:nvPr/>
        </p:nvSpPr>
        <p:spPr>
          <a:xfrm>
            <a:off x="590567" y="1944886"/>
            <a:ext cx="472321" cy="472321"/>
          </a:xfrm>
          <a:prstGeom prst="roundRect">
            <a:avLst>
              <a:gd name="adj" fmla="val 18670"/>
            </a:avLst>
          </a:prstGeom>
          <a:solidFill>
            <a:srgbClr val="542C49"/>
          </a:solidFill>
          <a:ln w="7620">
            <a:solidFill>
              <a:srgbClr val="6D4562"/>
            </a:solidFill>
            <a:prstDash val="solid"/>
          </a:ln>
        </p:spPr>
      </p:sp>
      <p:sp>
        <p:nvSpPr>
          <p:cNvPr id="8" name="Text 2"/>
          <p:cNvSpPr/>
          <p:nvPr/>
        </p:nvSpPr>
        <p:spPr>
          <a:xfrm>
            <a:off x="643014" y="2067401"/>
            <a:ext cx="279916" cy="349806"/>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1</a:t>
            </a:r>
            <a:endParaRPr lang="en-US" sz="2200" dirty="0"/>
          </a:p>
        </p:txBody>
      </p:sp>
      <p:sp>
        <p:nvSpPr>
          <p:cNvPr id="9" name="Text 3"/>
          <p:cNvSpPr/>
          <p:nvPr/>
        </p:nvSpPr>
        <p:spPr>
          <a:xfrm>
            <a:off x="1416963" y="1921668"/>
            <a:ext cx="2332792" cy="291465"/>
          </a:xfrm>
          <a:prstGeom prst="rect">
            <a:avLst/>
          </a:prstGeom>
          <a:noFill/>
          <a:ln/>
        </p:spPr>
        <p:txBody>
          <a:bodyPr wrap="none" lIns="0" tIns="0" rIns="0" bIns="0" rtlCol="0" anchor="t"/>
          <a:lstStyle/>
          <a:p>
            <a:pPr marL="0" indent="0" algn="l">
              <a:lnSpc>
                <a:spcPts val="2250"/>
              </a:lnSpc>
              <a:buNone/>
            </a:pPr>
            <a:r>
              <a:rPr lang="en-US" sz="1800" b="1" dirty="0">
                <a:solidFill>
                  <a:srgbClr val="DAD8E9"/>
                </a:solidFill>
                <a:latin typeface="Barlow Bold"/>
                <a:ea typeface="Prompt Medium" pitchFamily="34" charset="-122"/>
                <a:cs typeface="Prompt Medium" pitchFamily="34" charset="-120"/>
              </a:rPr>
              <a:t>Input Collection</a:t>
            </a:r>
            <a:endParaRPr lang="en-US" sz="1800" b="1" dirty="0">
              <a:latin typeface="Barlow Bold"/>
            </a:endParaRPr>
          </a:p>
        </p:txBody>
      </p:sp>
      <p:sp>
        <p:nvSpPr>
          <p:cNvPr id="10" name="Text 4"/>
          <p:cNvSpPr/>
          <p:nvPr/>
        </p:nvSpPr>
        <p:spPr>
          <a:xfrm>
            <a:off x="1416963" y="2249329"/>
            <a:ext cx="6992303" cy="335756"/>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ontserrat" charset="0"/>
                <a:ea typeface="Mukta Light" pitchFamily="34" charset="-122"/>
                <a:cs typeface="Times New Roman" pitchFamily="18" charset="0"/>
              </a:rPr>
              <a:t>Users input text through a graphical interface.</a:t>
            </a:r>
            <a:endParaRPr lang="en-US" sz="1600" dirty="0">
              <a:latin typeface="Montserrat" charset="0"/>
              <a:cs typeface="Times New Roman" pitchFamily="18" charset="0"/>
            </a:endParaRPr>
          </a:p>
        </p:txBody>
      </p:sp>
      <p:sp>
        <p:nvSpPr>
          <p:cNvPr id="11" name="Shape 1"/>
          <p:cNvSpPr/>
          <p:nvPr/>
        </p:nvSpPr>
        <p:spPr>
          <a:xfrm>
            <a:off x="546811" y="2937807"/>
            <a:ext cx="472321" cy="472321"/>
          </a:xfrm>
          <a:prstGeom prst="roundRect">
            <a:avLst>
              <a:gd name="adj" fmla="val 18670"/>
            </a:avLst>
          </a:prstGeom>
          <a:solidFill>
            <a:srgbClr val="542C49"/>
          </a:solidFill>
          <a:ln w="7620">
            <a:solidFill>
              <a:srgbClr val="6D4562"/>
            </a:solidFill>
            <a:prstDash val="solid"/>
          </a:ln>
        </p:spPr>
      </p:sp>
      <p:sp>
        <p:nvSpPr>
          <p:cNvPr id="12" name="Text 2"/>
          <p:cNvSpPr/>
          <p:nvPr/>
        </p:nvSpPr>
        <p:spPr>
          <a:xfrm>
            <a:off x="643014" y="3060322"/>
            <a:ext cx="279916" cy="349806"/>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cs typeface="Prompt Medium" pitchFamily="34" charset="-120"/>
              </a:rPr>
              <a:t>2</a:t>
            </a:r>
            <a:endParaRPr lang="en-US" sz="2200" dirty="0"/>
          </a:p>
        </p:txBody>
      </p:sp>
      <p:sp>
        <p:nvSpPr>
          <p:cNvPr id="13" name="Text 7"/>
          <p:cNvSpPr/>
          <p:nvPr/>
        </p:nvSpPr>
        <p:spPr>
          <a:xfrm>
            <a:off x="1416963" y="2882503"/>
            <a:ext cx="2332792" cy="291465"/>
          </a:xfrm>
          <a:prstGeom prst="rect">
            <a:avLst/>
          </a:prstGeom>
          <a:noFill/>
          <a:ln/>
        </p:spPr>
        <p:txBody>
          <a:bodyPr wrap="none" lIns="0" tIns="0" rIns="0" bIns="0" rtlCol="0" anchor="t"/>
          <a:lstStyle/>
          <a:p>
            <a:pPr marL="0" indent="0" algn="l">
              <a:lnSpc>
                <a:spcPts val="2250"/>
              </a:lnSpc>
              <a:buNone/>
            </a:pPr>
            <a:r>
              <a:rPr lang="en-US" sz="1800" b="1" dirty="0">
                <a:solidFill>
                  <a:srgbClr val="DAD8E9"/>
                </a:solidFill>
                <a:latin typeface="Montserrat" charset="0"/>
                <a:ea typeface="Barlow Bold"/>
                <a:cs typeface="Prompt Medium" pitchFamily="34" charset="-120"/>
              </a:rPr>
              <a:t>Sentiment Analysis</a:t>
            </a:r>
            <a:endParaRPr lang="en-US" sz="1800" b="1" dirty="0">
              <a:latin typeface="Montserrat" charset="0"/>
              <a:ea typeface="Barlow Bold"/>
            </a:endParaRPr>
          </a:p>
        </p:txBody>
      </p:sp>
      <p:sp>
        <p:nvSpPr>
          <p:cNvPr id="14" name="Text 8"/>
          <p:cNvSpPr/>
          <p:nvPr/>
        </p:nvSpPr>
        <p:spPr>
          <a:xfrm>
            <a:off x="1416963" y="3232190"/>
            <a:ext cx="6992303" cy="671512"/>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ontserrat" charset="0"/>
                <a:ea typeface="Mukta Light" pitchFamily="34" charset="-122"/>
                <a:cs typeface="Mukta Light" pitchFamily="34" charset="-120"/>
              </a:rPr>
              <a:t>Input text is analyzed using the VADER sentiment analysis model from the NLTK library.</a:t>
            </a:r>
            <a:endParaRPr lang="en-US" sz="1600" dirty="0">
              <a:latin typeface="Montserrat" charset="0"/>
            </a:endParaRPr>
          </a:p>
        </p:txBody>
      </p:sp>
      <p:sp>
        <p:nvSpPr>
          <p:cNvPr id="15" name="Shape 9"/>
          <p:cNvSpPr/>
          <p:nvPr/>
        </p:nvSpPr>
        <p:spPr>
          <a:xfrm>
            <a:off x="546811" y="4407436"/>
            <a:ext cx="472321" cy="472321"/>
          </a:xfrm>
          <a:prstGeom prst="roundRect">
            <a:avLst>
              <a:gd name="adj" fmla="val 18670"/>
            </a:avLst>
          </a:prstGeom>
          <a:solidFill>
            <a:srgbClr val="542C49"/>
          </a:solidFill>
          <a:ln w="7620">
            <a:solidFill>
              <a:srgbClr val="6D4562"/>
            </a:solidFill>
            <a:prstDash val="solid"/>
          </a:ln>
        </p:spPr>
      </p:sp>
      <p:sp>
        <p:nvSpPr>
          <p:cNvPr id="16" name="Text 10"/>
          <p:cNvSpPr/>
          <p:nvPr/>
        </p:nvSpPr>
        <p:spPr>
          <a:xfrm>
            <a:off x="643014" y="4529951"/>
            <a:ext cx="279916" cy="349806"/>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3</a:t>
            </a:r>
            <a:endParaRPr lang="en-US" sz="2200" dirty="0"/>
          </a:p>
        </p:txBody>
      </p:sp>
      <p:sp>
        <p:nvSpPr>
          <p:cNvPr id="17" name="Text 11"/>
          <p:cNvSpPr/>
          <p:nvPr/>
        </p:nvSpPr>
        <p:spPr>
          <a:xfrm>
            <a:off x="1416963" y="4261703"/>
            <a:ext cx="2332792" cy="291465"/>
          </a:xfrm>
          <a:prstGeom prst="rect">
            <a:avLst/>
          </a:prstGeom>
          <a:noFill/>
          <a:ln/>
        </p:spPr>
        <p:txBody>
          <a:bodyPr wrap="none" lIns="0" tIns="0" rIns="0" bIns="0" rtlCol="0" anchor="t"/>
          <a:lstStyle/>
          <a:p>
            <a:pPr marL="0" indent="0" algn="l">
              <a:lnSpc>
                <a:spcPts val="2250"/>
              </a:lnSpc>
              <a:buNone/>
            </a:pPr>
            <a:r>
              <a:rPr lang="en-US" sz="1800" b="1" dirty="0">
                <a:solidFill>
                  <a:srgbClr val="DAD8E9"/>
                </a:solidFill>
                <a:latin typeface="Montserrat" charset="0"/>
                <a:ea typeface="Barlow Bold"/>
                <a:cs typeface="Prompt Medium" pitchFamily="34" charset="-120"/>
              </a:rPr>
              <a:t>Classification</a:t>
            </a:r>
            <a:endParaRPr lang="en-US" sz="1800" b="1" dirty="0">
              <a:latin typeface="Montserrat" charset="0"/>
              <a:ea typeface="Barlow Bold"/>
            </a:endParaRPr>
          </a:p>
        </p:txBody>
      </p:sp>
      <p:sp>
        <p:nvSpPr>
          <p:cNvPr id="18" name="Text 12"/>
          <p:cNvSpPr/>
          <p:nvPr/>
        </p:nvSpPr>
        <p:spPr>
          <a:xfrm>
            <a:off x="1416963" y="4553168"/>
            <a:ext cx="6992303" cy="671512"/>
          </a:xfrm>
          <a:prstGeom prst="rect">
            <a:avLst/>
          </a:prstGeom>
          <a:noFill/>
          <a:ln/>
        </p:spPr>
        <p:txBody>
          <a:bodyPr wrap="square" lIns="0" tIns="0" rIns="0" bIns="0" rtlCol="0" anchor="t"/>
          <a:lstStyle/>
          <a:p>
            <a:pPr marL="0" indent="0" algn="l">
              <a:lnSpc>
                <a:spcPts val="2600"/>
              </a:lnSpc>
            </a:pPr>
            <a:r>
              <a:rPr lang="en-US" sz="1600" dirty="0">
                <a:solidFill>
                  <a:srgbClr val="DAD8E9"/>
                </a:solidFill>
                <a:latin typeface="Montserrat" charset="0"/>
                <a:ea typeface="Mukta Light" pitchFamily="34" charset="-122"/>
                <a:cs typeface="Mukta Light" pitchFamily="34" charset="-120"/>
              </a:rPr>
              <a:t>Based on the compound score, the sentiment is classified into </a:t>
            </a:r>
            <a:r>
              <a:rPr lang="en-US" sz="1600" dirty="0" smtClean="0">
                <a:solidFill>
                  <a:srgbClr val="DAD8E9"/>
                </a:solidFill>
                <a:latin typeface="Montserrat" charset="0"/>
                <a:ea typeface="Mukta Light" pitchFamily="34" charset="-122"/>
                <a:cs typeface="Mukta Light" pitchFamily="34" charset="-120"/>
              </a:rPr>
              <a:t>Positive </a:t>
            </a:r>
            <a:r>
              <a:rPr lang="en-US" sz="1600" dirty="0">
                <a:solidFill>
                  <a:srgbClr val="DAD8E9"/>
                </a:solidFill>
                <a:latin typeface="Montserrat" charset="0"/>
                <a:ea typeface="Mukta Light" pitchFamily="34" charset="-122"/>
                <a:cs typeface="Mukta Light" pitchFamily="34" charset="-120"/>
              </a:rPr>
              <a:t>(≥ 0.05</a:t>
            </a:r>
            <a:r>
              <a:rPr lang="en-US" sz="1600" dirty="0" smtClean="0">
                <a:solidFill>
                  <a:srgbClr val="DAD8E9"/>
                </a:solidFill>
                <a:latin typeface="Montserrat" charset="0"/>
                <a:ea typeface="Mukta Light" pitchFamily="34" charset="-122"/>
                <a:cs typeface="Mukta Light" pitchFamily="34" charset="-120"/>
              </a:rPr>
              <a:t>),</a:t>
            </a:r>
          </a:p>
          <a:p>
            <a:pPr marL="0" indent="0" algn="l">
              <a:lnSpc>
                <a:spcPts val="2600"/>
              </a:lnSpc>
            </a:pPr>
            <a:r>
              <a:rPr lang="en-US" sz="1600" dirty="0" smtClean="0">
                <a:solidFill>
                  <a:srgbClr val="DAD8E9"/>
                </a:solidFill>
                <a:latin typeface="Montserrat" charset="0"/>
                <a:ea typeface="Mukta Light" pitchFamily="34" charset="-122"/>
                <a:cs typeface="Mukta Light" pitchFamily="34" charset="-120"/>
              </a:rPr>
              <a:t>Negative </a:t>
            </a:r>
            <a:r>
              <a:rPr lang="en-US" sz="1600" dirty="0">
                <a:solidFill>
                  <a:srgbClr val="DAD8E9"/>
                </a:solidFill>
                <a:latin typeface="Montserrat" charset="0"/>
                <a:ea typeface="Mukta Light" pitchFamily="34" charset="-122"/>
                <a:cs typeface="Mukta Light" pitchFamily="34" charset="-120"/>
              </a:rPr>
              <a:t>(≤ -0.05</a:t>
            </a:r>
            <a:r>
              <a:rPr lang="en-US" sz="1600" dirty="0" smtClean="0">
                <a:solidFill>
                  <a:srgbClr val="DAD8E9"/>
                </a:solidFill>
                <a:latin typeface="Montserrat" charset="0"/>
                <a:ea typeface="Mukta Light" pitchFamily="34" charset="-122"/>
                <a:cs typeface="Mukta Light" pitchFamily="34" charset="-120"/>
              </a:rPr>
              <a:t>),</a:t>
            </a:r>
          </a:p>
          <a:p>
            <a:pPr marL="0" indent="0" algn="l">
              <a:lnSpc>
                <a:spcPts val="2600"/>
              </a:lnSpc>
            </a:pPr>
            <a:r>
              <a:rPr lang="en-US" sz="1600" dirty="0" smtClean="0">
                <a:solidFill>
                  <a:srgbClr val="DAD8E9"/>
                </a:solidFill>
                <a:latin typeface="Montserrat" charset="0"/>
                <a:ea typeface="Mukta Light" pitchFamily="34" charset="-122"/>
                <a:cs typeface="Mukta Light" pitchFamily="34" charset="-120"/>
              </a:rPr>
              <a:t>Neutral </a:t>
            </a:r>
            <a:r>
              <a:rPr lang="en-US" sz="1600" dirty="0">
                <a:solidFill>
                  <a:srgbClr val="DAD8E9"/>
                </a:solidFill>
                <a:latin typeface="Montserrat" charset="0"/>
                <a:ea typeface="Mukta Light" pitchFamily="34" charset="-122"/>
                <a:cs typeface="Mukta Light" pitchFamily="34" charset="-120"/>
              </a:rPr>
              <a:t>(between -0.05 and 0.05).</a:t>
            </a:r>
            <a:endParaRPr lang="en-US" sz="1600" dirty="0">
              <a:latin typeface="Montserrat" charset="0"/>
            </a:endParaRPr>
          </a:p>
        </p:txBody>
      </p:sp>
      <p:sp>
        <p:nvSpPr>
          <p:cNvPr id="19" name="Shape 13"/>
          <p:cNvSpPr/>
          <p:nvPr/>
        </p:nvSpPr>
        <p:spPr>
          <a:xfrm>
            <a:off x="590566" y="6185128"/>
            <a:ext cx="472321" cy="472321"/>
          </a:xfrm>
          <a:prstGeom prst="roundRect">
            <a:avLst>
              <a:gd name="adj" fmla="val 18670"/>
            </a:avLst>
          </a:prstGeom>
          <a:solidFill>
            <a:srgbClr val="542C49"/>
          </a:solidFill>
          <a:ln w="7620">
            <a:solidFill>
              <a:srgbClr val="6D4562"/>
            </a:solidFill>
            <a:prstDash val="solid"/>
          </a:ln>
        </p:spPr>
      </p:sp>
      <p:sp>
        <p:nvSpPr>
          <p:cNvPr id="20" name="Text 10"/>
          <p:cNvSpPr/>
          <p:nvPr/>
        </p:nvSpPr>
        <p:spPr>
          <a:xfrm>
            <a:off x="686769" y="6307643"/>
            <a:ext cx="279916" cy="349806"/>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cs typeface="Prompt Medium" pitchFamily="34" charset="-120"/>
              </a:rPr>
              <a:t>4</a:t>
            </a:r>
            <a:endParaRPr lang="en-US" sz="2200" dirty="0"/>
          </a:p>
        </p:txBody>
      </p:sp>
      <p:sp>
        <p:nvSpPr>
          <p:cNvPr id="21" name="Text 15"/>
          <p:cNvSpPr/>
          <p:nvPr/>
        </p:nvSpPr>
        <p:spPr>
          <a:xfrm>
            <a:off x="1416963" y="6330860"/>
            <a:ext cx="2332792" cy="291465"/>
          </a:xfrm>
          <a:prstGeom prst="rect">
            <a:avLst/>
          </a:prstGeom>
          <a:noFill/>
          <a:ln/>
        </p:spPr>
        <p:txBody>
          <a:bodyPr wrap="none" lIns="0" tIns="0" rIns="0" bIns="0" rtlCol="0" anchor="t"/>
          <a:lstStyle/>
          <a:p>
            <a:pPr marL="0" indent="0" algn="l">
              <a:lnSpc>
                <a:spcPts val="2250"/>
              </a:lnSpc>
              <a:buNone/>
            </a:pPr>
            <a:r>
              <a:rPr lang="en-US" sz="1800" b="1" dirty="0">
                <a:solidFill>
                  <a:srgbClr val="DAD8E9"/>
                </a:solidFill>
                <a:latin typeface="Montserrat" charset="0"/>
                <a:ea typeface="Prompt Medium" pitchFamily="34" charset="-122"/>
                <a:cs typeface="Prompt Medium" pitchFamily="34" charset="-120"/>
              </a:rPr>
              <a:t>GUI Interaction</a:t>
            </a:r>
            <a:endParaRPr lang="en-US" sz="1800" b="1" dirty="0">
              <a:latin typeface="Montserrat" charset="0"/>
            </a:endParaRPr>
          </a:p>
        </p:txBody>
      </p:sp>
      <p:sp>
        <p:nvSpPr>
          <p:cNvPr id="22" name="Text 16"/>
          <p:cNvSpPr/>
          <p:nvPr/>
        </p:nvSpPr>
        <p:spPr>
          <a:xfrm>
            <a:off x="1416963" y="6836735"/>
            <a:ext cx="6992303" cy="677941"/>
          </a:xfrm>
          <a:prstGeom prst="rect">
            <a:avLst/>
          </a:prstGeom>
          <a:noFill/>
          <a:ln/>
        </p:spPr>
        <p:txBody>
          <a:bodyPr wrap="square" lIns="0" tIns="0" rIns="0" bIns="0" rtlCol="0" anchor="t"/>
          <a:lstStyle/>
          <a:p>
            <a:pPr marL="0" indent="0" algn="l">
              <a:lnSpc>
                <a:spcPts val="2600"/>
              </a:lnSpc>
              <a:buNone/>
            </a:pPr>
            <a:r>
              <a:rPr lang="en-US" sz="1650" dirty="0">
                <a:solidFill>
                  <a:srgbClr val="DAD8E9"/>
                </a:solidFill>
                <a:latin typeface="Montserrat" charset="0"/>
                <a:ea typeface="Mukta Light" pitchFamily="34" charset="-122"/>
                <a:cs typeface="Mukta Light" pitchFamily="34" charset="-120"/>
              </a:rPr>
              <a:t>The sentiment result is displayed with color-coded text and emojis for better user experience.</a:t>
            </a:r>
            <a:endParaRPr lang="en-US" sz="1650" dirty="0">
              <a:latin typeface="Montserrat"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42532"/>
            <a:ext cx="5486400" cy="8229600"/>
          </a:xfrm>
          <a:prstGeom prst="rect">
            <a:avLst/>
          </a:prstGeom>
        </p:spPr>
      </p:pic>
      <p:sp>
        <p:nvSpPr>
          <p:cNvPr id="3" name="Text 0"/>
          <p:cNvSpPr/>
          <p:nvPr/>
        </p:nvSpPr>
        <p:spPr>
          <a:xfrm>
            <a:off x="503128" y="457200"/>
            <a:ext cx="6700123" cy="712708"/>
          </a:xfrm>
          <a:prstGeom prst="rect">
            <a:avLst/>
          </a:prstGeom>
          <a:noFill/>
          <a:ln/>
        </p:spPr>
        <p:txBody>
          <a:bodyPr wrap="none" lIns="0" tIns="0" rIns="0" bIns="0" rtlCol="0" anchor="t"/>
          <a:lstStyle/>
          <a:p>
            <a:pPr marL="0" indent="0" algn="l">
              <a:lnSpc>
                <a:spcPts val="5600"/>
              </a:lnSpc>
              <a:buNone/>
            </a:pPr>
            <a:r>
              <a:rPr lang="en-US" sz="4450" b="1" dirty="0" smtClean="0">
                <a:solidFill>
                  <a:srgbClr val="9998FF"/>
                </a:solidFill>
                <a:latin typeface="Barlow Bold" pitchFamily="34" charset="0"/>
                <a:ea typeface="Barlow Bold" pitchFamily="34" charset="-122"/>
                <a:cs typeface="Barlow Bold" pitchFamily="34" charset="-120"/>
              </a:rPr>
              <a:t>VADER Sentiment </a:t>
            </a:r>
            <a:r>
              <a:rPr lang="en-US" sz="4450" b="1" dirty="0">
                <a:solidFill>
                  <a:srgbClr val="9998FF"/>
                </a:solidFill>
                <a:latin typeface="Barlow Bold" pitchFamily="34" charset="0"/>
                <a:ea typeface="Barlow Bold" pitchFamily="34" charset="-122"/>
                <a:cs typeface="Barlow Bold" pitchFamily="34" charset="-120"/>
              </a:rPr>
              <a:t>Analysis</a:t>
            </a:r>
            <a:endParaRPr lang="en-US" sz="4450" dirty="0"/>
          </a:p>
        </p:txBody>
      </p:sp>
      <p:sp>
        <p:nvSpPr>
          <p:cNvPr id="7" name="Text 4"/>
          <p:cNvSpPr/>
          <p:nvPr/>
        </p:nvSpPr>
        <p:spPr>
          <a:xfrm>
            <a:off x="687859" y="3072809"/>
            <a:ext cx="7609514" cy="1040130"/>
          </a:xfrm>
          <a:prstGeom prst="rect">
            <a:avLst/>
          </a:prstGeom>
          <a:noFill/>
          <a:ln/>
        </p:spPr>
        <p:txBody>
          <a:bodyPr wrap="square" lIns="0" tIns="0" rIns="0" bIns="0" rtlCol="0" anchor="t"/>
          <a:lstStyle/>
          <a:p>
            <a:pPr algn="just">
              <a:lnSpc>
                <a:spcPct val="150000"/>
              </a:lnSpc>
              <a:buFont typeface="Wingdings" pitchFamily="2" charset="2"/>
              <a:buChar char="q"/>
            </a:pPr>
            <a:r>
              <a:rPr lang="en-US" sz="1600" dirty="0" smtClean="0">
                <a:solidFill>
                  <a:srgbClr val="EEEFF5"/>
                </a:solidFill>
                <a:latin typeface="Montserrat" charset="0"/>
                <a:ea typeface="Montserrat" pitchFamily="34" charset="-122"/>
                <a:cs typeface="Montserrat" pitchFamily="34" charset="-120"/>
              </a:rPr>
              <a:t>Lexicon + Rule-based sentiment analysis tool.</a:t>
            </a:r>
          </a:p>
          <a:p>
            <a:pPr algn="just">
              <a:lnSpc>
                <a:spcPct val="150000"/>
              </a:lnSpc>
              <a:buFont typeface="Wingdings" pitchFamily="2" charset="2"/>
              <a:buChar char="q"/>
            </a:pPr>
            <a:r>
              <a:rPr lang="en-US" sz="1600" dirty="0" smtClean="0">
                <a:solidFill>
                  <a:srgbClr val="EEEFF5"/>
                </a:solidFill>
                <a:latin typeface="Montserrat" charset="0"/>
                <a:ea typeface="Montserrat" pitchFamily="34" charset="-122"/>
                <a:cs typeface="Montserrat" pitchFamily="34" charset="-120"/>
              </a:rPr>
              <a:t>Specially tuned for social media/text data.</a:t>
            </a:r>
          </a:p>
          <a:p>
            <a:pPr algn="just">
              <a:lnSpc>
                <a:spcPct val="150000"/>
              </a:lnSpc>
              <a:buFont typeface="Wingdings" pitchFamily="2" charset="2"/>
              <a:buChar char="q"/>
            </a:pPr>
            <a:r>
              <a:rPr lang="en-US" sz="1600" dirty="0" smtClean="0">
                <a:solidFill>
                  <a:srgbClr val="EEEFF5"/>
                </a:solidFill>
                <a:latin typeface="Montserrat" charset="0"/>
                <a:ea typeface="Montserrat" pitchFamily="34" charset="-122"/>
                <a:cs typeface="Montserrat" pitchFamily="34" charset="-120"/>
              </a:rPr>
              <a:t>Uses a predefined dictionary of words with sentiment scores.</a:t>
            </a:r>
          </a:p>
          <a:p>
            <a:pPr algn="just">
              <a:lnSpc>
                <a:spcPct val="150000"/>
              </a:lnSpc>
              <a:buFont typeface="Wingdings" pitchFamily="2" charset="2"/>
              <a:buChar char="q"/>
            </a:pPr>
            <a:r>
              <a:rPr lang="en-US" sz="1600" dirty="0" smtClean="0">
                <a:solidFill>
                  <a:srgbClr val="EEEFF5"/>
                </a:solidFill>
                <a:latin typeface="Montserrat" charset="0"/>
                <a:ea typeface="Montserrat" pitchFamily="34" charset="-122"/>
                <a:cs typeface="Montserrat" pitchFamily="34" charset="-120"/>
              </a:rPr>
              <a:t>Considers intensifiers, negations, and punctuation to improve accuracy.</a:t>
            </a:r>
          </a:p>
          <a:p>
            <a:pPr algn="just">
              <a:lnSpc>
                <a:spcPct val="150000"/>
              </a:lnSpc>
              <a:buFont typeface="Wingdings" pitchFamily="2" charset="2"/>
              <a:buChar char="q"/>
            </a:pPr>
            <a:endParaRPr lang="en-US" sz="1600" dirty="0" smtClean="0">
              <a:solidFill>
                <a:srgbClr val="EEEFF5"/>
              </a:solidFill>
              <a:latin typeface="Montserrat" charset="0"/>
              <a:ea typeface="Montserrat" pitchFamily="34" charset="-122"/>
              <a:cs typeface="Montserrat" pitchFamily="34" charset="-120"/>
            </a:endParaRPr>
          </a:p>
          <a:p>
            <a:pPr algn="just">
              <a:lnSpc>
                <a:spcPct val="150000"/>
              </a:lnSpc>
              <a:buFont typeface="Wingdings" pitchFamily="2" charset="2"/>
              <a:buChar char="q"/>
            </a:pPr>
            <a:endParaRPr lang="en-US" sz="1600" dirty="0" smtClean="0">
              <a:solidFill>
                <a:srgbClr val="EEEFF5"/>
              </a:solidFill>
              <a:latin typeface="Montserrat" charset="0"/>
              <a:ea typeface="Montserrat" pitchFamily="34" charset="-122"/>
              <a:cs typeface="Montserrat" pitchFamily="34" charset="-120"/>
            </a:endParaRPr>
          </a:p>
          <a:p>
            <a:pPr algn="just">
              <a:lnSpc>
                <a:spcPct val="150000"/>
              </a:lnSpc>
            </a:pPr>
            <a:endParaRPr lang="en-US" sz="1600" dirty="0" smtClean="0">
              <a:solidFill>
                <a:srgbClr val="EEEFF5"/>
              </a:solidFill>
              <a:latin typeface="Montserrat" charset="0"/>
              <a:ea typeface="Montserrat" pitchFamily="34" charset="-122"/>
              <a:cs typeface="Montserrat" pitchFamily="34" charset="-120"/>
            </a:endParaRPr>
          </a:p>
          <a:p>
            <a:pPr algn="just">
              <a:lnSpc>
                <a:spcPct val="150000"/>
              </a:lnSpc>
            </a:pPr>
            <a:r>
              <a:rPr lang="en-US" sz="1600" dirty="0" smtClean="0">
                <a:solidFill>
                  <a:srgbClr val="EEEFF5"/>
                </a:solidFill>
                <a:latin typeface="Montserrat" charset="0"/>
                <a:ea typeface="Montserrat" pitchFamily="34" charset="-122"/>
                <a:cs typeface="Montserrat" pitchFamily="34" charset="-120"/>
              </a:rPr>
              <a:t>VADER outputs four scores: Positive, negative, neutral, and compound. The compound score, ranging from -1 to 1, represents the overall sentiment polarity of the input text.</a:t>
            </a:r>
          </a:p>
          <a:p>
            <a:pPr algn="just">
              <a:lnSpc>
                <a:spcPct val="150000"/>
              </a:lnSpc>
              <a:buFont typeface="Wingdings" pitchFamily="2" charset="2"/>
              <a:buChar char="q"/>
            </a:pPr>
            <a:endParaRPr lang="en-US" sz="1600" dirty="0" smtClean="0">
              <a:solidFill>
                <a:srgbClr val="EEEFF5"/>
              </a:solidFill>
              <a:latin typeface="Montserrat" charset="0"/>
              <a:ea typeface="Montserrat" pitchFamily="34" charset="-122"/>
              <a:cs typeface="Montserrat" pitchFamily="34" charset="-120"/>
            </a:endParaRPr>
          </a:p>
          <a:p>
            <a:pPr>
              <a:lnSpc>
                <a:spcPts val="2700"/>
              </a:lnSpc>
            </a:pPr>
            <a:endParaRPr lang="en-US" sz="1700" dirty="0" smtClean="0">
              <a:solidFill>
                <a:srgbClr val="EEEFF5"/>
              </a:solidFill>
              <a:latin typeface="Montserrat" charset="0"/>
              <a:ea typeface="Montserrat" pitchFamily="34" charset="-122"/>
              <a:cs typeface="Montserrat" pitchFamily="34" charset="-120"/>
            </a:endParaRPr>
          </a:p>
          <a:p>
            <a:pPr>
              <a:lnSpc>
                <a:spcPts val="2700"/>
              </a:lnSpc>
            </a:pPr>
            <a:endParaRPr lang="en-US" sz="1700" dirty="0" smtClean="0">
              <a:solidFill>
                <a:srgbClr val="EEEFF5"/>
              </a:solidFill>
              <a:latin typeface="Montserrat" charset="0"/>
              <a:ea typeface="Montserrat" pitchFamily="34" charset="-122"/>
              <a:cs typeface="Montserrat" pitchFamily="34" charset="-120"/>
            </a:endParaRPr>
          </a:p>
          <a:p>
            <a:pPr>
              <a:lnSpc>
                <a:spcPts val="2700"/>
              </a:lnSpc>
            </a:pPr>
            <a:endParaRPr lang="en-US" sz="1700" dirty="0" smtClean="0">
              <a:solidFill>
                <a:srgbClr val="EEEFF5"/>
              </a:solidFill>
              <a:latin typeface="Montserrat" charset="0"/>
              <a:ea typeface="Montserrat" pitchFamily="34" charset="-122"/>
              <a:cs typeface="Montserrat" pitchFamily="34" charset="-120"/>
            </a:endParaRPr>
          </a:p>
        </p:txBody>
      </p:sp>
      <p:sp>
        <p:nvSpPr>
          <p:cNvPr id="18" name="Text 4"/>
          <p:cNvSpPr/>
          <p:nvPr/>
        </p:nvSpPr>
        <p:spPr>
          <a:xfrm>
            <a:off x="758309" y="1690577"/>
            <a:ext cx="6726927" cy="1040130"/>
          </a:xfrm>
          <a:prstGeom prst="rect">
            <a:avLst/>
          </a:prstGeom>
          <a:noFill/>
          <a:ln/>
        </p:spPr>
        <p:txBody>
          <a:bodyPr wrap="square" lIns="0" tIns="0" rIns="0" bIns="0" rtlCol="0" anchor="t"/>
          <a:lstStyle/>
          <a:p>
            <a:pPr marL="0" indent="0" algn="l">
              <a:lnSpc>
                <a:spcPts val="2700"/>
              </a:lnSpc>
              <a:buNone/>
            </a:pPr>
            <a:r>
              <a:rPr lang="en-US" sz="1700" dirty="0" smtClean="0">
                <a:solidFill>
                  <a:schemeClr val="accent1">
                    <a:lumMod val="40000"/>
                    <a:lumOff val="60000"/>
                  </a:schemeClr>
                </a:solidFill>
                <a:latin typeface="Montserrat" charset="0"/>
              </a:rPr>
              <a:t>VADER – Stands for Valence Aware Dictionary and sentiment </a:t>
            </a:r>
            <a:r>
              <a:rPr lang="en-US" sz="1700" dirty="0" err="1" smtClean="0">
                <a:solidFill>
                  <a:schemeClr val="accent1">
                    <a:lumMod val="40000"/>
                    <a:lumOff val="60000"/>
                  </a:schemeClr>
                </a:solidFill>
                <a:latin typeface="Montserrat" charset="0"/>
              </a:rPr>
              <a:t>Reasoner</a:t>
            </a:r>
            <a:r>
              <a:rPr lang="en-US" sz="1700" dirty="0" smtClean="0">
                <a:solidFill>
                  <a:schemeClr val="accent1">
                    <a:lumMod val="40000"/>
                    <a:lumOff val="60000"/>
                  </a:schemeClr>
                </a:solidFill>
                <a:latin typeface="Montserrat" charset="0"/>
              </a:rPr>
              <a:t>.</a:t>
            </a:r>
            <a:endParaRPr lang="en-US" sz="1700" dirty="0">
              <a:solidFill>
                <a:schemeClr val="accent1">
                  <a:lumMod val="40000"/>
                  <a:lumOff val="60000"/>
                </a:schemeClr>
              </a:solidFill>
              <a:latin typeface="Montserrat" charset="0"/>
            </a:endParaRPr>
          </a:p>
        </p:txBody>
      </p:sp>
      <p:sp>
        <p:nvSpPr>
          <p:cNvPr id="19" name="TextBox 18"/>
          <p:cNvSpPr txBox="1"/>
          <p:nvPr/>
        </p:nvSpPr>
        <p:spPr>
          <a:xfrm>
            <a:off x="503128" y="457200"/>
            <a:ext cx="184731" cy="369332"/>
          </a:xfrm>
          <a:prstGeom prst="rect">
            <a:avLst/>
          </a:prstGeom>
          <a:noFill/>
        </p:spPr>
        <p:txBody>
          <a:bodyPr wrap="none" rtlCol="0">
            <a:spAutoFit/>
          </a:bodyPr>
          <a:lstStyle/>
          <a:p>
            <a:endParaRPr lang="en-US" dirty="0"/>
          </a:p>
        </p:txBody>
      </p:sp>
      <p:sp>
        <p:nvSpPr>
          <p:cNvPr id="20" name="Text 0"/>
          <p:cNvSpPr/>
          <p:nvPr/>
        </p:nvSpPr>
        <p:spPr>
          <a:xfrm>
            <a:off x="503128" y="4742121"/>
            <a:ext cx="6700123" cy="712708"/>
          </a:xfrm>
          <a:prstGeom prst="rect">
            <a:avLst/>
          </a:prstGeom>
          <a:noFill/>
          <a:ln/>
        </p:spPr>
        <p:txBody>
          <a:bodyPr wrap="none" lIns="0" tIns="0" rIns="0" bIns="0" rtlCol="0" anchor="t"/>
          <a:lstStyle/>
          <a:p>
            <a:pPr marL="0" indent="0" algn="l">
              <a:lnSpc>
                <a:spcPts val="5600"/>
              </a:lnSpc>
              <a:buNone/>
            </a:pPr>
            <a:r>
              <a:rPr lang="en-US" sz="2400" b="1" dirty="0" smtClean="0">
                <a:solidFill>
                  <a:srgbClr val="9998FF"/>
                </a:solidFill>
                <a:latin typeface="Barlow Bold" pitchFamily="34" charset="0"/>
                <a:ea typeface="Barlow Bold" pitchFamily="34" charset="-122"/>
                <a:cs typeface="Barlow Bold" pitchFamily="34" charset="-120"/>
              </a:rPr>
              <a:t>VADER Output:</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58259" y="0"/>
            <a:ext cx="7350346" cy="712708"/>
          </a:xfrm>
          <a:prstGeom prst="rect">
            <a:avLst/>
          </a:prstGeom>
          <a:noFill/>
          <a:ln/>
        </p:spPr>
        <p:txBody>
          <a:bodyPr wrap="none" lIns="0" tIns="0" rIns="0" bIns="0" rtlCol="0" anchor="t"/>
          <a:lstStyle/>
          <a:p>
            <a:pPr marL="0" indent="0" algn="l">
              <a:lnSpc>
                <a:spcPts val="5600"/>
              </a:lnSpc>
              <a:buNone/>
            </a:pPr>
            <a:r>
              <a:rPr lang="en-US" sz="4000" b="1" dirty="0" smtClean="0">
                <a:solidFill>
                  <a:srgbClr val="9998FF"/>
                </a:solidFill>
                <a:latin typeface="Montserrat" charset="0"/>
                <a:ea typeface="Barlow Bold" pitchFamily="34" charset="-122"/>
              </a:rPr>
              <a:t>How  Algorithm works: </a:t>
            </a:r>
            <a:endParaRPr lang="en-US" sz="4000" dirty="0">
              <a:latin typeface="Montserrat" charset="0"/>
            </a:endParaRPr>
          </a:p>
        </p:txBody>
      </p:sp>
      <p:sp>
        <p:nvSpPr>
          <p:cNvPr id="6" name="Text 2"/>
          <p:cNvSpPr/>
          <p:nvPr/>
        </p:nvSpPr>
        <p:spPr>
          <a:xfrm>
            <a:off x="358259" y="1052623"/>
            <a:ext cx="11922347" cy="6581553"/>
          </a:xfrm>
          <a:prstGeom prst="rect">
            <a:avLst/>
          </a:prstGeom>
          <a:noFill/>
          <a:ln/>
        </p:spPr>
        <p:txBody>
          <a:bodyPr wrap="none" lIns="0" tIns="0" rIns="0" bIns="0" rtlCol="0" anchor="t"/>
          <a:lstStyle/>
          <a:p>
            <a:pPr marL="0" indent="0" algn="just">
              <a:lnSpc>
                <a:spcPct val="150000"/>
              </a:lnSpc>
            </a:pPr>
            <a:r>
              <a:rPr lang="en-US" sz="1600" dirty="0" smtClean="0">
                <a:solidFill>
                  <a:schemeClr val="accent1">
                    <a:lumMod val="20000"/>
                    <a:lumOff val="80000"/>
                  </a:schemeClr>
                </a:solidFill>
                <a:latin typeface="Montserrat" pitchFamily="34" charset="0"/>
              </a:rPr>
              <a:t>Here the steps:</a:t>
            </a:r>
          </a:p>
          <a:p>
            <a:pPr marL="0" indent="0" algn="just">
              <a:lnSpc>
                <a:spcPct val="150000"/>
              </a:lnSpc>
            </a:pPr>
            <a:endParaRPr lang="en-US" sz="1600" dirty="0" smtClean="0">
              <a:solidFill>
                <a:schemeClr val="accent1">
                  <a:lumMod val="20000"/>
                  <a:lumOff val="80000"/>
                </a:schemeClr>
              </a:solidFill>
              <a:latin typeface="Montserrat" pitchFamily="34" charset="0"/>
            </a:endParaRPr>
          </a:p>
          <a:p>
            <a:pPr algn="just">
              <a:lnSpc>
                <a:spcPct val="150000"/>
              </a:lnSpc>
            </a:pPr>
            <a:r>
              <a:rPr lang="en-US" sz="1600" dirty="0" smtClean="0">
                <a:solidFill>
                  <a:srgbClr val="EEEFF5"/>
                </a:solidFill>
                <a:latin typeface="Montserrat" pitchFamily="34" charset="0"/>
              </a:rPr>
              <a:t>           Take a sentence or text as input.</a:t>
            </a:r>
          </a:p>
          <a:p>
            <a:pPr algn="just">
              <a:lnSpc>
                <a:spcPct val="150000"/>
              </a:lnSpc>
            </a:pPr>
            <a:endParaRPr lang="en-US" sz="1600" dirty="0" smtClean="0">
              <a:solidFill>
                <a:srgbClr val="EEEFF5"/>
              </a:solidFill>
              <a:latin typeface="Montserrat" pitchFamily="34" charset="0"/>
            </a:endParaRPr>
          </a:p>
          <a:p>
            <a:pPr algn="just">
              <a:lnSpc>
                <a:spcPct val="150000"/>
              </a:lnSpc>
            </a:pPr>
            <a:r>
              <a:rPr lang="en-US" sz="1600" dirty="0" smtClean="0">
                <a:solidFill>
                  <a:srgbClr val="EEEFF5"/>
                </a:solidFill>
                <a:latin typeface="Montserrat" pitchFamily="34" charset="0"/>
              </a:rPr>
              <a:t>            Convert to lowercase.</a:t>
            </a:r>
          </a:p>
          <a:p>
            <a:pPr algn="just">
              <a:lnSpc>
                <a:spcPct val="150000"/>
              </a:lnSpc>
            </a:pPr>
            <a:r>
              <a:rPr lang="en-US" sz="1600" dirty="0" smtClean="0">
                <a:solidFill>
                  <a:srgbClr val="EEEFF5"/>
                </a:solidFill>
                <a:latin typeface="Montserrat" pitchFamily="34" charset="0"/>
              </a:rPr>
              <a:t>            Remove unnecessary punctuation</a:t>
            </a:r>
          </a:p>
          <a:p>
            <a:pPr algn="just">
              <a:lnSpc>
                <a:spcPct val="150000"/>
              </a:lnSpc>
            </a:pPr>
            <a:r>
              <a:rPr lang="en-US" sz="1600" dirty="0" smtClean="0">
                <a:solidFill>
                  <a:srgbClr val="EEEFF5"/>
                </a:solidFill>
                <a:latin typeface="Montserrat" pitchFamily="34" charset="0"/>
              </a:rPr>
              <a:t>            Tokenize the sentence into words.</a:t>
            </a:r>
          </a:p>
          <a:p>
            <a:pPr algn="just">
              <a:lnSpc>
                <a:spcPct val="150000"/>
              </a:lnSpc>
            </a:pPr>
            <a:endParaRPr lang="en-US" sz="1600" dirty="0" smtClean="0">
              <a:solidFill>
                <a:srgbClr val="EEEFF5"/>
              </a:solidFill>
              <a:latin typeface="Montserrat" pitchFamily="34" charset="0"/>
            </a:endParaRPr>
          </a:p>
          <a:p>
            <a:pPr algn="just">
              <a:lnSpc>
                <a:spcPct val="150000"/>
              </a:lnSpc>
            </a:pPr>
            <a:endParaRPr lang="en-US" sz="1600" dirty="0" smtClean="0">
              <a:solidFill>
                <a:srgbClr val="EEEFF5"/>
              </a:solidFill>
              <a:latin typeface="Montserrat" pitchFamily="34" charset="0"/>
            </a:endParaRPr>
          </a:p>
          <a:p>
            <a:pPr algn="just">
              <a:lnSpc>
                <a:spcPct val="150000"/>
              </a:lnSpc>
            </a:pPr>
            <a:r>
              <a:rPr lang="en-US" sz="1600" dirty="0" smtClean="0">
                <a:solidFill>
                  <a:srgbClr val="EEEFF5"/>
                </a:solidFill>
                <a:latin typeface="Montserrat" pitchFamily="34" charset="0"/>
              </a:rPr>
              <a:t>           For each word, get its valence score from the VADER lexicon (range: -4 to +4).</a:t>
            </a:r>
          </a:p>
          <a:p>
            <a:pPr algn="just">
              <a:lnSpc>
                <a:spcPct val="150000"/>
              </a:lnSpc>
            </a:pPr>
            <a:endParaRPr lang="en-US" sz="1600" dirty="0" smtClean="0">
              <a:solidFill>
                <a:srgbClr val="EEEFF5"/>
              </a:solidFill>
              <a:latin typeface="Montserrat" pitchFamily="34" charset="0"/>
            </a:endParaRPr>
          </a:p>
          <a:p>
            <a:pPr algn="just">
              <a:lnSpc>
                <a:spcPct val="150000"/>
              </a:lnSpc>
              <a:buFont typeface="Wingdings" pitchFamily="2" charset="2"/>
              <a:buChar char="ü"/>
            </a:pPr>
            <a:endParaRPr lang="en-US" sz="1600" dirty="0" smtClean="0">
              <a:solidFill>
                <a:srgbClr val="EEEFF5"/>
              </a:solidFill>
              <a:latin typeface="Montserrat" pitchFamily="34" charset="0"/>
            </a:endParaRPr>
          </a:p>
          <a:p>
            <a:pPr algn="just">
              <a:lnSpc>
                <a:spcPct val="150000"/>
              </a:lnSpc>
            </a:pPr>
            <a:r>
              <a:rPr lang="en-US" sz="1600" dirty="0" smtClean="0">
                <a:solidFill>
                  <a:srgbClr val="EEEFF5"/>
                </a:solidFill>
                <a:latin typeface="Montserrat" pitchFamily="34" charset="0"/>
              </a:rPr>
              <a:t>Adjust each word’s score based on:</a:t>
            </a:r>
          </a:p>
          <a:p>
            <a:pPr algn="just">
              <a:lnSpc>
                <a:spcPct val="150000"/>
              </a:lnSpc>
            </a:pPr>
            <a:r>
              <a:rPr lang="en-US" sz="1600" dirty="0" smtClean="0">
                <a:solidFill>
                  <a:srgbClr val="EEEFF5"/>
                </a:solidFill>
                <a:latin typeface="Montserrat" pitchFamily="34" charset="0"/>
              </a:rPr>
              <a:t>           Booster words (e.g., "very", "extremely") → increase intensity.</a:t>
            </a:r>
          </a:p>
          <a:p>
            <a:pPr algn="just">
              <a:lnSpc>
                <a:spcPct val="150000"/>
              </a:lnSpc>
            </a:pPr>
            <a:r>
              <a:rPr lang="en-US" sz="1600" dirty="0" smtClean="0">
                <a:solidFill>
                  <a:srgbClr val="EEEFF5"/>
                </a:solidFill>
                <a:latin typeface="Montserrat" pitchFamily="34" charset="0"/>
              </a:rPr>
              <a:t>           Negations (e.g., "not good") → flip or decrease score.</a:t>
            </a:r>
          </a:p>
          <a:p>
            <a:pPr algn="just">
              <a:lnSpc>
                <a:spcPct val="150000"/>
              </a:lnSpc>
            </a:pPr>
            <a:r>
              <a:rPr lang="en-US" sz="1600" dirty="0" smtClean="0">
                <a:solidFill>
                  <a:srgbClr val="EEEFF5"/>
                </a:solidFill>
                <a:latin typeface="Montserrat" pitchFamily="34" charset="0"/>
              </a:rPr>
              <a:t>           Punctuation (e.g., "!!!", "??") → amplify score.</a:t>
            </a:r>
          </a:p>
          <a:p>
            <a:pPr algn="just">
              <a:lnSpc>
                <a:spcPct val="150000"/>
              </a:lnSpc>
            </a:pPr>
            <a:r>
              <a:rPr lang="en-US" sz="1600" dirty="0" smtClean="0">
                <a:solidFill>
                  <a:srgbClr val="EEEFF5"/>
                </a:solidFill>
                <a:latin typeface="Montserrat" pitchFamily="34" charset="0"/>
              </a:rPr>
              <a:t>           Capitalization (e.g., "GOOD") → amplify if only that word is capitalized.</a:t>
            </a:r>
          </a:p>
          <a:p>
            <a:pPr algn="just">
              <a:lnSpc>
                <a:spcPct val="150000"/>
              </a:lnSpc>
            </a:pPr>
            <a:r>
              <a:rPr lang="en-US" sz="1600" dirty="0" smtClean="0">
                <a:solidFill>
                  <a:srgbClr val="EEEFF5"/>
                </a:solidFill>
                <a:latin typeface="Montserrat" pitchFamily="34" charset="0"/>
              </a:rPr>
              <a:t>           Conjunctions (e.g., "but") → gives more weight to the second clause.</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p:txBody>
      </p:sp>
      <p:pic>
        <p:nvPicPr>
          <p:cNvPr id="14" name="Picture 2"/>
          <p:cNvPicPr>
            <a:picLocks noChangeAspect="1" noChangeArrowheads="1"/>
          </p:cNvPicPr>
          <p:nvPr/>
        </p:nvPicPr>
        <p:blipFill>
          <a:blip r:embed="rId3"/>
          <a:srcRect/>
          <a:stretch>
            <a:fillRect/>
          </a:stretch>
        </p:blipFill>
        <p:spPr bwMode="auto">
          <a:xfrm>
            <a:off x="11155363" y="7487571"/>
            <a:ext cx="3475037" cy="739775"/>
          </a:xfrm>
          <a:prstGeom prst="rect">
            <a:avLst/>
          </a:prstGeom>
          <a:noFill/>
          <a:ln w="9525">
            <a:noFill/>
            <a:miter lim="800000"/>
            <a:headEnd/>
            <a:tailEnd/>
          </a:ln>
          <a:effectLst/>
        </p:spPr>
      </p:pic>
      <p:sp>
        <p:nvSpPr>
          <p:cNvPr id="5" name="Rectangle 4"/>
          <p:cNvSpPr/>
          <p:nvPr/>
        </p:nvSpPr>
        <p:spPr>
          <a:xfrm>
            <a:off x="358259" y="1180987"/>
            <a:ext cx="3583173"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-1 : Input Text</a:t>
            </a:r>
            <a:endParaRPr lang="en-US" sz="2000" dirty="0">
              <a:latin typeface="Montserrat" charset="0"/>
              <a:cs typeface="Times New Roman" pitchFamily="18" charset="0"/>
            </a:endParaRPr>
          </a:p>
        </p:txBody>
      </p:sp>
      <p:sp>
        <p:nvSpPr>
          <p:cNvPr id="7" name="Rectangle 6"/>
          <p:cNvSpPr/>
          <p:nvPr/>
        </p:nvSpPr>
        <p:spPr>
          <a:xfrm>
            <a:off x="358259" y="1821344"/>
            <a:ext cx="3083442"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-2:Preprocessing</a:t>
            </a:r>
            <a:endParaRPr lang="en-US" sz="2000" dirty="0">
              <a:latin typeface="Montserrat" charset="0"/>
              <a:cs typeface="Times New Roman" pitchFamily="18" charset="0"/>
            </a:endParaRPr>
          </a:p>
        </p:txBody>
      </p:sp>
      <p:sp>
        <p:nvSpPr>
          <p:cNvPr id="8" name="Rectangle 7"/>
          <p:cNvSpPr/>
          <p:nvPr/>
        </p:nvSpPr>
        <p:spPr>
          <a:xfrm>
            <a:off x="358259" y="3636335"/>
            <a:ext cx="3583173" cy="694293"/>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-3:Valence Lookup</a:t>
            </a:r>
            <a:endParaRPr lang="en-US" sz="2000" dirty="0">
              <a:latin typeface="Montserrat" charset="0"/>
              <a:cs typeface="Times New Roman" pitchFamily="18" charset="0"/>
            </a:endParaRPr>
          </a:p>
        </p:txBody>
      </p:sp>
      <p:sp>
        <p:nvSpPr>
          <p:cNvPr id="9" name="Rectangle 8"/>
          <p:cNvSpPr/>
          <p:nvPr/>
        </p:nvSpPr>
        <p:spPr>
          <a:xfrm>
            <a:off x="358259" y="4657060"/>
            <a:ext cx="3583173" cy="694293"/>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-4:Apply Heuristics</a:t>
            </a:r>
            <a:endParaRPr lang="en-US" sz="2000" dirty="0">
              <a:latin typeface="Montserrat"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58259" y="318977"/>
            <a:ext cx="7350346" cy="712708"/>
          </a:xfrm>
          <a:prstGeom prst="rect">
            <a:avLst/>
          </a:prstGeom>
          <a:noFill/>
          <a:ln/>
        </p:spPr>
        <p:txBody>
          <a:bodyPr wrap="none" lIns="0" tIns="0" rIns="0" bIns="0" rtlCol="0" anchor="t"/>
          <a:lstStyle/>
          <a:p>
            <a:pPr marL="0" indent="0" algn="l">
              <a:lnSpc>
                <a:spcPts val="5600"/>
              </a:lnSpc>
              <a:buNone/>
            </a:pPr>
            <a:endParaRPr lang="en-US" sz="4000" dirty="0">
              <a:latin typeface="Montserrat" charset="0"/>
            </a:endParaRPr>
          </a:p>
        </p:txBody>
      </p:sp>
      <p:sp>
        <p:nvSpPr>
          <p:cNvPr id="6" name="Text 2"/>
          <p:cNvSpPr/>
          <p:nvPr/>
        </p:nvSpPr>
        <p:spPr>
          <a:xfrm>
            <a:off x="358258" y="1275906"/>
            <a:ext cx="8785742" cy="6581553"/>
          </a:xfrm>
          <a:prstGeom prst="rect">
            <a:avLst/>
          </a:prstGeom>
          <a:noFill/>
          <a:ln/>
        </p:spPr>
        <p:txBody>
          <a:bodyPr wrap="none" lIns="0" tIns="0" rIns="0" bIns="0" rtlCol="0" anchor="t"/>
          <a:lstStyle/>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Sum the adjusted valence scores of all words.</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α is a normalization constant (typically 15)</a:t>
            </a:r>
          </a:p>
          <a:p>
            <a:pPr>
              <a:lnSpc>
                <a:spcPts val="2700"/>
              </a:lnSpc>
            </a:pPr>
            <a:r>
              <a:rPr lang="en-US" sz="1700" dirty="0" smtClean="0">
                <a:solidFill>
                  <a:srgbClr val="EEEFF5"/>
                </a:solidFill>
                <a:latin typeface="Montserrat" pitchFamily="34" charset="0"/>
              </a:rPr>
              <a:t>          Result is between -1 (most negative) and +1 (most positive).</a:t>
            </a:r>
          </a:p>
          <a:p>
            <a:pPr>
              <a:lnSpc>
                <a:spcPts val="2700"/>
              </a:lnSpc>
              <a:buFont typeface="Wingdings" pitchFamily="2" charset="2"/>
              <a:buChar char="ü"/>
            </a:pPr>
            <a:endParaRPr lang="en-US" sz="1700" dirty="0" smtClean="0">
              <a:solidFill>
                <a:srgbClr val="EEEFF5"/>
              </a:solidFill>
              <a:latin typeface="Montserrat" pitchFamily="34" charset="0"/>
            </a:endParaRPr>
          </a:p>
          <a:p>
            <a:pPr>
              <a:lnSpc>
                <a:spcPts val="2700"/>
              </a:lnSpc>
              <a:buFont typeface="Wingdings" pitchFamily="2" charset="2"/>
              <a:buChar char="ü"/>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compound ≥ 0.05 → Positive</a:t>
            </a:r>
          </a:p>
          <a:p>
            <a:pPr>
              <a:lnSpc>
                <a:spcPts val="2700"/>
              </a:lnSpc>
            </a:pPr>
            <a:r>
              <a:rPr lang="en-US" sz="1700" dirty="0" smtClean="0">
                <a:solidFill>
                  <a:srgbClr val="EEEFF5"/>
                </a:solidFill>
                <a:latin typeface="Montserrat" pitchFamily="34" charset="0"/>
              </a:rPr>
              <a:t>         compound ≤ -0.05 → Negative</a:t>
            </a:r>
          </a:p>
          <a:p>
            <a:pPr>
              <a:lnSpc>
                <a:spcPts val="2700"/>
              </a:lnSpc>
            </a:pPr>
            <a:r>
              <a:rPr lang="en-US" sz="1700" dirty="0" smtClean="0">
                <a:solidFill>
                  <a:srgbClr val="EEEFF5"/>
                </a:solidFill>
                <a:latin typeface="Montserrat" pitchFamily="34" charset="0"/>
              </a:rPr>
              <a:t>         else → Neutral</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p:txBody>
      </p:sp>
      <p:pic>
        <p:nvPicPr>
          <p:cNvPr id="1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7" name="Rectangle 6"/>
          <p:cNvSpPr/>
          <p:nvPr/>
        </p:nvSpPr>
        <p:spPr>
          <a:xfrm>
            <a:off x="358259" y="1436924"/>
            <a:ext cx="3583173"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-5 : Combine Scores</a:t>
            </a:r>
            <a:endParaRPr lang="en-US" sz="2000" dirty="0">
              <a:latin typeface="Montserrat" charset="0"/>
              <a:cs typeface="Times New Roman" pitchFamily="18" charset="0"/>
            </a:endParaRPr>
          </a:p>
        </p:txBody>
      </p:sp>
      <p:sp>
        <p:nvSpPr>
          <p:cNvPr id="8" name="Rectangle 7"/>
          <p:cNvSpPr/>
          <p:nvPr/>
        </p:nvSpPr>
        <p:spPr>
          <a:xfrm>
            <a:off x="358258" y="2757723"/>
            <a:ext cx="6765556"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-6 : Normalize the compound Score</a:t>
            </a:r>
            <a:endParaRPr lang="en-US" sz="2000" dirty="0">
              <a:latin typeface="Montserrat" charset="0"/>
              <a:cs typeface="Times New Roman" pitchFamily="18" charset="0"/>
            </a:endParaRPr>
          </a:p>
        </p:txBody>
      </p:sp>
      <p:sp>
        <p:nvSpPr>
          <p:cNvPr id="9" name="Rectangle 8"/>
          <p:cNvSpPr/>
          <p:nvPr/>
        </p:nvSpPr>
        <p:spPr>
          <a:xfrm>
            <a:off x="358259" y="5027998"/>
            <a:ext cx="4437025"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-7 : Classify sentiment</a:t>
            </a:r>
            <a:endParaRPr lang="en-US" sz="2000" dirty="0">
              <a:latin typeface="Montserrat" charset="0"/>
              <a:cs typeface="Times New Roman" pitchFamily="18" charset="0"/>
            </a:endParaRPr>
          </a:p>
        </p:txBody>
      </p:sp>
      <p:pic>
        <p:nvPicPr>
          <p:cNvPr id="1026" name="Picture 2"/>
          <p:cNvPicPr>
            <a:picLocks noChangeAspect="1" noChangeArrowheads="1"/>
          </p:cNvPicPr>
          <p:nvPr/>
        </p:nvPicPr>
        <p:blipFill>
          <a:blip r:embed="rId4"/>
          <a:srcRect/>
          <a:stretch>
            <a:fillRect/>
          </a:stretch>
        </p:blipFill>
        <p:spPr bwMode="auto">
          <a:xfrm>
            <a:off x="1328184" y="3568201"/>
            <a:ext cx="3467100" cy="784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0" y="0"/>
            <a:ext cx="73503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Montserrat" charset="0"/>
                <a:ea typeface="Barlow Bold" pitchFamily="34" charset="-122"/>
              </a:rPr>
              <a:t>Step-by-Step VADER Compound Score Calculation</a:t>
            </a:r>
            <a:endParaRPr lang="en-US" sz="4000" dirty="0">
              <a:latin typeface="Montserrat" charset="0"/>
            </a:endParaRPr>
          </a:p>
        </p:txBody>
      </p:sp>
      <p:sp>
        <p:nvSpPr>
          <p:cNvPr id="6" name="Text 2"/>
          <p:cNvSpPr/>
          <p:nvPr/>
        </p:nvSpPr>
        <p:spPr>
          <a:xfrm>
            <a:off x="202019" y="870668"/>
            <a:ext cx="13949915" cy="6986792"/>
          </a:xfrm>
          <a:prstGeom prst="rect">
            <a:avLst/>
          </a:prstGeom>
          <a:noFill/>
          <a:ln/>
        </p:spPr>
        <p:txBody>
          <a:bodyPr wrap="none" lIns="0" tIns="0" rIns="0" bIns="0" rtlCol="0" anchor="t"/>
          <a:lstStyle/>
          <a:p>
            <a:pPr>
              <a:lnSpc>
                <a:spcPts val="2700"/>
              </a:lnSpc>
            </a:pPr>
            <a:r>
              <a:rPr lang="en-US" sz="1700" dirty="0" smtClean="0">
                <a:solidFill>
                  <a:srgbClr val="EEEFF5"/>
                </a:solidFill>
                <a:latin typeface="Montserrat" pitchFamily="34" charset="0"/>
              </a:rPr>
              <a:t>Sentence:  "The food was absolutely amazing!“</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VADER splits the sentence into words:</a:t>
            </a:r>
            <a:br>
              <a:rPr lang="en-US" sz="1700" dirty="0" smtClean="0">
                <a:solidFill>
                  <a:srgbClr val="EEEFF5"/>
                </a:solidFill>
                <a:latin typeface="Montserrat" pitchFamily="34" charset="0"/>
              </a:rPr>
            </a:br>
            <a:r>
              <a:rPr lang="en-US" sz="1700" dirty="0" smtClean="0">
                <a:solidFill>
                  <a:srgbClr val="EEEFF5"/>
                </a:solidFill>
                <a:latin typeface="Montserrat" pitchFamily="34" charset="0"/>
              </a:rPr>
              <a:t>        ["the", "food", "was", "absolutely", "amazing"]</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"amazing" → +4.0 (positive word)</a:t>
            </a:r>
          </a:p>
          <a:p>
            <a:pPr>
              <a:lnSpc>
                <a:spcPts val="2700"/>
              </a:lnSpc>
            </a:pPr>
            <a:r>
              <a:rPr lang="en-US" sz="1700" dirty="0" smtClean="0">
                <a:solidFill>
                  <a:srgbClr val="EEEFF5"/>
                </a:solidFill>
                <a:latin typeface="Montserrat" pitchFamily="34" charset="0"/>
              </a:rPr>
              <a:t>       "absolutely" → booster word, boosts the next word's score by 0.293</a:t>
            </a:r>
          </a:p>
          <a:p>
            <a:pPr>
              <a:lnSpc>
                <a:spcPts val="2700"/>
              </a:lnSpc>
            </a:pPr>
            <a:r>
              <a:rPr lang="en-US" sz="1700" dirty="0" smtClean="0">
                <a:solidFill>
                  <a:srgbClr val="EEEFF5"/>
                </a:solidFill>
                <a:latin typeface="Montserrat" pitchFamily="34" charset="0"/>
              </a:rPr>
              <a:t>         So adjusted score:</a:t>
            </a: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Other words (the, food, was) → Neutral, score = 0</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Only "amazing" (boosted) contributes:</a:t>
            </a:r>
          </a:p>
          <a:p>
            <a:pPr>
              <a:lnSpc>
                <a:spcPts val="2700"/>
              </a:lnSpc>
            </a:pPr>
            <a:r>
              <a:rPr lang="en-US" sz="1700" dirty="0" smtClean="0">
                <a:solidFill>
                  <a:srgbClr val="EEEFF5"/>
                </a:solidFill>
                <a:latin typeface="Montserrat" pitchFamily="34" charset="0"/>
              </a:rPr>
              <a:t>        Sum = 5.172</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r>
              <a:rPr lang="en-US" sz="1700" dirty="0" smtClean="0">
                <a:solidFill>
                  <a:srgbClr val="EEEFF5"/>
                </a:solidFill>
                <a:latin typeface="Montserrat" pitchFamily="34" charset="0"/>
              </a:rPr>
              <a:t>       Final Compound Score: 0.80</a:t>
            </a:r>
          </a:p>
          <a:p>
            <a:pPr>
              <a:lnSpc>
                <a:spcPts val="2700"/>
              </a:lnSpc>
            </a:pPr>
            <a:r>
              <a:rPr lang="en-US" sz="1700" dirty="0" smtClean="0">
                <a:solidFill>
                  <a:srgbClr val="EEEFF5"/>
                </a:solidFill>
                <a:latin typeface="Montserrat" pitchFamily="34" charset="0"/>
              </a:rPr>
              <a:t>       Which means strongly positive sentiment.</a:t>
            </a: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a:p>
            <a:pPr>
              <a:lnSpc>
                <a:spcPts val="2700"/>
              </a:lnSpc>
            </a:pPr>
            <a:endParaRPr lang="en-US" sz="1700" dirty="0" smtClean="0">
              <a:solidFill>
                <a:srgbClr val="EEEFF5"/>
              </a:solidFill>
              <a:latin typeface="Montserrat" pitchFamily="34" charset="0"/>
            </a:endParaRPr>
          </a:p>
        </p:txBody>
      </p:sp>
      <p:pic>
        <p:nvPicPr>
          <p:cNvPr id="2050" name="Picture 2"/>
          <p:cNvPicPr>
            <a:picLocks noChangeAspect="1" noChangeArrowheads="1"/>
          </p:cNvPicPr>
          <p:nvPr/>
        </p:nvPicPr>
        <p:blipFill>
          <a:blip r:embed="rId3"/>
          <a:srcRect/>
          <a:stretch>
            <a:fillRect/>
          </a:stretch>
        </p:blipFill>
        <p:spPr bwMode="auto">
          <a:xfrm>
            <a:off x="3247732" y="4114800"/>
            <a:ext cx="4435475" cy="3587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9321504" y="4473575"/>
            <a:ext cx="5085611" cy="3625702"/>
          </a:xfrm>
          <a:prstGeom prst="rect">
            <a:avLst/>
          </a:prstGeom>
          <a:noFill/>
          <a:ln w="9525">
            <a:noFill/>
            <a:miter lim="800000"/>
            <a:headEnd/>
            <a:tailEnd/>
          </a:ln>
          <a:effectLst/>
        </p:spPr>
      </p:pic>
      <p:sp>
        <p:nvSpPr>
          <p:cNvPr id="7" name="Rectangle 6"/>
          <p:cNvSpPr/>
          <p:nvPr/>
        </p:nvSpPr>
        <p:spPr>
          <a:xfrm>
            <a:off x="202019" y="1190847"/>
            <a:ext cx="3583173"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-1 : Tokenization</a:t>
            </a:r>
            <a:endParaRPr lang="en-US" sz="2000" dirty="0">
              <a:latin typeface="Montserrat" charset="0"/>
              <a:cs typeface="Times New Roman" pitchFamily="18" charset="0"/>
            </a:endParaRPr>
          </a:p>
        </p:txBody>
      </p:sp>
      <p:sp>
        <p:nvSpPr>
          <p:cNvPr id="8" name="Rectangle 7"/>
          <p:cNvSpPr/>
          <p:nvPr/>
        </p:nvSpPr>
        <p:spPr>
          <a:xfrm>
            <a:off x="202019" y="2399291"/>
            <a:ext cx="5699051"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-2 : Valence Lookup from lexicon</a:t>
            </a:r>
            <a:endParaRPr lang="en-US" sz="2000" dirty="0">
              <a:latin typeface="Montserrat" charset="0"/>
              <a:cs typeface="Times New Roman" pitchFamily="18" charset="0"/>
            </a:endParaRPr>
          </a:p>
        </p:txBody>
      </p:sp>
      <p:sp>
        <p:nvSpPr>
          <p:cNvPr id="9" name="Rectangle 8"/>
          <p:cNvSpPr/>
          <p:nvPr/>
        </p:nvSpPr>
        <p:spPr>
          <a:xfrm>
            <a:off x="268730" y="4878814"/>
            <a:ext cx="5308896"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-3 : Sum of valence scores</a:t>
            </a:r>
            <a:endParaRPr lang="en-US" sz="2000" dirty="0">
              <a:latin typeface="Montserrat" charset="0"/>
              <a:cs typeface="Times New Roman" pitchFamily="18" charset="0"/>
            </a:endParaRPr>
          </a:p>
        </p:txBody>
      </p:sp>
      <p:sp>
        <p:nvSpPr>
          <p:cNvPr id="10" name="Rectangle 9"/>
          <p:cNvSpPr/>
          <p:nvPr/>
        </p:nvSpPr>
        <p:spPr>
          <a:xfrm>
            <a:off x="202019" y="6475228"/>
            <a:ext cx="7481188" cy="810478"/>
          </a:xfrm>
          <a:prstGeom prst="rect">
            <a:avLst/>
          </a:prstGeom>
        </p:spPr>
        <p:txBody>
          <a:bodyPr wrap="square">
            <a:spAutoFit/>
          </a:bodyPr>
          <a:lstStyle/>
          <a:p>
            <a:pPr>
              <a:lnSpc>
                <a:spcPts val="5600"/>
              </a:lnSpc>
            </a:pPr>
            <a:r>
              <a:rPr lang="en-US" sz="2000" b="1" dirty="0" smtClean="0">
                <a:solidFill>
                  <a:srgbClr val="9998FF"/>
                </a:solidFill>
                <a:latin typeface="Montserrat" charset="0"/>
                <a:ea typeface="Barlow Bold" pitchFamily="34" charset="-122"/>
                <a:cs typeface="Times New Roman" pitchFamily="18" charset="0"/>
              </a:rPr>
              <a:t>Step -4: Normalization (compound score Formula</a:t>
            </a:r>
            <a:endParaRPr lang="en-US" sz="2000" dirty="0">
              <a:latin typeface="Montserrat"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8855" y="1555909"/>
            <a:ext cx="7080290" cy="712708"/>
          </a:xfrm>
          <a:prstGeom prst="rect">
            <a:avLst/>
          </a:prstGeom>
          <a:noFill/>
          <a:ln/>
        </p:spPr>
        <p:txBody>
          <a:bodyPr wrap="none" lIns="0" tIns="0" rIns="0" bIns="0" rtlCol="0" anchor="t"/>
          <a:lstStyle/>
          <a:p>
            <a:pPr marL="0" indent="0" algn="l">
              <a:lnSpc>
                <a:spcPts val="5600"/>
              </a:lnSpc>
              <a:buNone/>
            </a:pPr>
            <a:r>
              <a:rPr lang="en-US" sz="2800" b="1" dirty="0">
                <a:solidFill>
                  <a:srgbClr val="9998FF"/>
                </a:solidFill>
                <a:latin typeface="Times New Roman" pitchFamily="18" charset="0"/>
                <a:ea typeface="Barlow Bold" pitchFamily="34" charset="-122"/>
                <a:cs typeface="Times New Roman" pitchFamily="18" charset="0"/>
              </a:rPr>
              <a:t>Positive Sentiment Example</a:t>
            </a:r>
            <a:endParaRPr lang="en-US" sz="2800" dirty="0">
              <a:latin typeface="Times New Roman" pitchFamily="18" charset="0"/>
              <a:cs typeface="Times New Roman" pitchFamily="18" charset="0"/>
            </a:endParaRPr>
          </a:p>
        </p:txBody>
      </p:sp>
      <p:sp>
        <p:nvSpPr>
          <p:cNvPr id="3" name="Text 1"/>
          <p:cNvSpPr/>
          <p:nvPr/>
        </p:nvSpPr>
        <p:spPr>
          <a:xfrm>
            <a:off x="148855" y="2419025"/>
            <a:ext cx="6655982" cy="693420"/>
          </a:xfrm>
          <a:prstGeom prst="rect">
            <a:avLst/>
          </a:prstGeom>
          <a:noFill/>
          <a:ln/>
        </p:spPr>
        <p:txBody>
          <a:bodyPr wrap="square" lIns="0" tIns="0" rIns="0" bIns="0" rtlCol="0" anchor="t"/>
          <a:lstStyle/>
          <a:p>
            <a:pPr marL="0" indent="0" algn="l">
              <a:lnSpc>
                <a:spcPts val="2700"/>
              </a:lnSpc>
              <a:buNone/>
            </a:pPr>
            <a:r>
              <a:rPr lang="en-US" dirty="0">
                <a:solidFill>
                  <a:srgbClr val="EEEFF5"/>
                </a:solidFill>
                <a:latin typeface="Montserrat" charset="0"/>
                <a:ea typeface="Montserrat" pitchFamily="34" charset="-122"/>
                <a:cs typeface="Times New Roman" pitchFamily="18" charset="0"/>
              </a:rPr>
              <a:t>"The customer service was amazing, and I had a great experience</a:t>
            </a:r>
            <a:r>
              <a:rPr lang="en-US" dirty="0" smtClean="0">
                <a:solidFill>
                  <a:srgbClr val="EEEFF5"/>
                </a:solidFill>
                <a:latin typeface="Montserrat" charset="0"/>
                <a:ea typeface="Montserrat" pitchFamily="34" charset="-122"/>
                <a:cs typeface="Times New Roman" pitchFamily="18" charset="0"/>
              </a:rPr>
              <a:t>.”</a:t>
            </a:r>
            <a:endParaRPr lang="en-US" dirty="0">
              <a:latin typeface="Montserrat" charset="0"/>
              <a:cs typeface="Times New Roman" pitchFamily="18" charset="0"/>
            </a:endParaRPr>
          </a:p>
        </p:txBody>
      </p:sp>
      <p:pic>
        <p:nvPicPr>
          <p:cNvPr id="4" name="Image 0" descr="preencoded.png"/>
          <p:cNvPicPr>
            <a:picLocks noChangeAspect="1"/>
          </p:cNvPicPr>
          <p:nvPr/>
        </p:nvPicPr>
        <p:blipFill>
          <a:blip r:embed="rId3"/>
          <a:stretch>
            <a:fillRect/>
          </a:stretch>
        </p:blipFill>
        <p:spPr>
          <a:xfrm>
            <a:off x="11281144" y="159488"/>
            <a:ext cx="3349256" cy="2952957"/>
          </a:xfrm>
          <a:prstGeom prst="rect">
            <a:avLst/>
          </a:prstGeom>
        </p:spPr>
      </p:pic>
      <p:sp>
        <p:nvSpPr>
          <p:cNvPr id="5" name="Rectangle 4"/>
          <p:cNvSpPr/>
          <p:nvPr/>
        </p:nvSpPr>
        <p:spPr>
          <a:xfrm>
            <a:off x="148855" y="3883571"/>
            <a:ext cx="5114261" cy="715068"/>
          </a:xfrm>
          <a:prstGeom prst="rect">
            <a:avLst/>
          </a:prstGeom>
        </p:spPr>
        <p:txBody>
          <a:bodyPr wrap="square">
            <a:spAutoFit/>
          </a:bodyPr>
          <a:lstStyle/>
          <a:p>
            <a:pPr>
              <a:lnSpc>
                <a:spcPts val="5600"/>
              </a:lnSpc>
            </a:pPr>
            <a:r>
              <a:rPr lang="en-US" sz="2800" b="1" dirty="0" smtClean="0">
                <a:solidFill>
                  <a:srgbClr val="9998FF"/>
                </a:solidFill>
                <a:latin typeface="Times New Roman" pitchFamily="18" charset="0"/>
                <a:ea typeface="Barlow Bold" pitchFamily="34" charset="-122"/>
                <a:cs typeface="Times New Roman" pitchFamily="18" charset="0"/>
              </a:rPr>
              <a:t>Negative Sentiment Example</a:t>
            </a:r>
            <a:endParaRPr lang="en-US" sz="2800" dirty="0">
              <a:latin typeface="Times New Roman" pitchFamily="18" charset="0"/>
              <a:cs typeface="Times New Roman" pitchFamily="18" charset="0"/>
            </a:endParaRPr>
          </a:p>
        </p:txBody>
      </p:sp>
      <p:sp>
        <p:nvSpPr>
          <p:cNvPr id="6" name="Rectangle 5"/>
          <p:cNvSpPr/>
          <p:nvPr/>
        </p:nvSpPr>
        <p:spPr>
          <a:xfrm>
            <a:off x="148855" y="4756666"/>
            <a:ext cx="7315200" cy="646331"/>
          </a:xfrm>
          <a:prstGeom prst="rect">
            <a:avLst/>
          </a:prstGeom>
        </p:spPr>
        <p:txBody>
          <a:bodyPr>
            <a:spAutoFit/>
          </a:bodyPr>
          <a:lstStyle/>
          <a:p>
            <a:r>
              <a:rPr lang="en-US" dirty="0" smtClean="0">
                <a:solidFill>
                  <a:schemeClr val="bg2"/>
                </a:solidFill>
                <a:latin typeface="Montserrat" charset="0"/>
                <a:cs typeface="Times New Roman" pitchFamily="18" charset="0"/>
              </a:rPr>
              <a:t>“This is the worst product I have ever used. Completely disappointed."</a:t>
            </a:r>
            <a:endParaRPr lang="en-US" dirty="0">
              <a:solidFill>
                <a:schemeClr val="bg2"/>
              </a:solidFill>
              <a:latin typeface="Montserrat" charset="0"/>
              <a:cs typeface="Times New Roman" pitchFamily="18" charset="0"/>
            </a:endParaRPr>
          </a:p>
        </p:txBody>
      </p:sp>
      <p:pic>
        <p:nvPicPr>
          <p:cNvPr id="7" name="Image 0" descr="preencoded.png"/>
          <p:cNvPicPr>
            <a:picLocks noChangeAspect="1"/>
          </p:cNvPicPr>
          <p:nvPr/>
        </p:nvPicPr>
        <p:blipFill>
          <a:blip r:embed="rId4"/>
          <a:stretch>
            <a:fillRect/>
          </a:stretch>
        </p:blipFill>
        <p:spPr>
          <a:xfrm>
            <a:off x="7229145" y="3168503"/>
            <a:ext cx="3285460" cy="2466753"/>
          </a:xfrm>
          <a:prstGeom prst="rect">
            <a:avLst/>
          </a:prstGeom>
        </p:spPr>
      </p:pic>
      <p:sp>
        <p:nvSpPr>
          <p:cNvPr id="8" name="Rectangle 7"/>
          <p:cNvSpPr/>
          <p:nvPr/>
        </p:nvSpPr>
        <p:spPr>
          <a:xfrm>
            <a:off x="148855" y="5943600"/>
            <a:ext cx="4816550" cy="715068"/>
          </a:xfrm>
          <a:prstGeom prst="rect">
            <a:avLst/>
          </a:prstGeom>
        </p:spPr>
        <p:txBody>
          <a:bodyPr wrap="square">
            <a:spAutoFit/>
          </a:bodyPr>
          <a:lstStyle/>
          <a:p>
            <a:pPr>
              <a:lnSpc>
                <a:spcPts val="5600"/>
              </a:lnSpc>
            </a:pPr>
            <a:r>
              <a:rPr lang="en-US" sz="2800" b="1" dirty="0" smtClean="0">
                <a:solidFill>
                  <a:srgbClr val="9998FF"/>
                </a:solidFill>
                <a:latin typeface="Times New Roman" pitchFamily="18" charset="0"/>
                <a:ea typeface="Barlow Bold" pitchFamily="34" charset="-122"/>
                <a:cs typeface="Times New Roman" pitchFamily="18" charset="0"/>
              </a:rPr>
              <a:t>Neutral Sentiment Example</a:t>
            </a:r>
            <a:endParaRPr lang="en-US" sz="2800" dirty="0">
              <a:latin typeface="Times New Roman" pitchFamily="18" charset="0"/>
              <a:cs typeface="Times New Roman" pitchFamily="18" charset="0"/>
            </a:endParaRPr>
          </a:p>
        </p:txBody>
      </p:sp>
      <p:sp>
        <p:nvSpPr>
          <p:cNvPr id="9" name="Rectangle 8"/>
          <p:cNvSpPr/>
          <p:nvPr/>
        </p:nvSpPr>
        <p:spPr>
          <a:xfrm>
            <a:off x="301109" y="6844560"/>
            <a:ext cx="5788764" cy="369332"/>
          </a:xfrm>
          <a:prstGeom prst="rect">
            <a:avLst/>
          </a:prstGeom>
        </p:spPr>
        <p:txBody>
          <a:bodyPr wrap="none">
            <a:spAutoFit/>
          </a:bodyPr>
          <a:lstStyle/>
          <a:p>
            <a:r>
              <a:rPr lang="en-US" dirty="0" smtClean="0">
                <a:solidFill>
                  <a:schemeClr val="bg2"/>
                </a:solidFill>
                <a:latin typeface="Montserrat" charset="0"/>
                <a:cs typeface="Times New Roman" pitchFamily="18" charset="0"/>
              </a:rPr>
              <a:t>"I went to the store and bought some groceries."</a:t>
            </a:r>
            <a:endParaRPr lang="en-US" dirty="0">
              <a:solidFill>
                <a:schemeClr val="bg2"/>
              </a:solidFill>
              <a:latin typeface="Montserrat" charset="0"/>
              <a:cs typeface="Times New Roman" pitchFamily="18" charset="0"/>
            </a:endParaRPr>
          </a:p>
        </p:txBody>
      </p:sp>
      <p:pic>
        <p:nvPicPr>
          <p:cNvPr id="10" name="Image 0" descr="preencoded.png"/>
          <p:cNvPicPr>
            <a:picLocks noChangeAspect="1"/>
          </p:cNvPicPr>
          <p:nvPr/>
        </p:nvPicPr>
        <p:blipFill>
          <a:blip r:embed="rId5"/>
          <a:stretch>
            <a:fillRect/>
          </a:stretch>
        </p:blipFill>
        <p:spPr>
          <a:xfrm>
            <a:off x="11030030" y="5635256"/>
            <a:ext cx="3600370" cy="2463396"/>
          </a:xfrm>
          <a:prstGeom prst="rect">
            <a:avLst/>
          </a:prstGeom>
        </p:spPr>
      </p:pic>
      <p:sp>
        <p:nvSpPr>
          <p:cNvPr id="11" name="Text 0"/>
          <p:cNvSpPr/>
          <p:nvPr/>
        </p:nvSpPr>
        <p:spPr>
          <a:xfrm>
            <a:off x="148855" y="159488"/>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Example Outputs</a:t>
            </a:r>
            <a:endParaRPr lang="en-US" sz="44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26036" y="50560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Technologies Used</a:t>
            </a:r>
            <a:endParaRPr lang="en-US" sz="4450" dirty="0"/>
          </a:p>
        </p:txBody>
      </p:sp>
      <p:pic>
        <p:nvPicPr>
          <p:cNvPr id="4" name="Image 1" descr="preencoded.png"/>
          <p:cNvPicPr>
            <a:picLocks noChangeAspect="1"/>
          </p:cNvPicPr>
          <p:nvPr/>
        </p:nvPicPr>
        <p:blipFill>
          <a:blip r:embed="rId3"/>
          <a:stretch>
            <a:fillRect/>
          </a:stretch>
        </p:blipFill>
        <p:spPr>
          <a:xfrm>
            <a:off x="184420" y="2086451"/>
            <a:ext cx="1083231" cy="1299924"/>
          </a:xfrm>
          <a:prstGeom prst="rect">
            <a:avLst/>
          </a:prstGeom>
        </p:spPr>
      </p:pic>
      <p:sp>
        <p:nvSpPr>
          <p:cNvPr id="5" name="Text 1"/>
          <p:cNvSpPr/>
          <p:nvPr/>
        </p:nvSpPr>
        <p:spPr>
          <a:xfrm>
            <a:off x="1585548" y="207216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Python</a:t>
            </a:r>
            <a:endParaRPr lang="en-US" sz="2200" dirty="0"/>
          </a:p>
        </p:txBody>
      </p:sp>
      <p:sp>
        <p:nvSpPr>
          <p:cNvPr id="6" name="Text 2"/>
          <p:cNvSpPr/>
          <p:nvPr/>
        </p:nvSpPr>
        <p:spPr>
          <a:xfrm>
            <a:off x="1433631" y="2736413"/>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Core language for the project.</a:t>
            </a:r>
            <a:endParaRPr lang="en-US" sz="1700" dirty="0"/>
          </a:p>
        </p:txBody>
      </p:sp>
      <p:pic>
        <p:nvPicPr>
          <p:cNvPr id="7" name="Image 2" descr="preencoded.png"/>
          <p:cNvPicPr>
            <a:picLocks noChangeAspect="1"/>
          </p:cNvPicPr>
          <p:nvPr/>
        </p:nvPicPr>
        <p:blipFill>
          <a:blip r:embed="rId4"/>
          <a:stretch>
            <a:fillRect/>
          </a:stretch>
        </p:blipFill>
        <p:spPr>
          <a:xfrm>
            <a:off x="184420" y="3550206"/>
            <a:ext cx="1083231" cy="1299924"/>
          </a:xfrm>
          <a:prstGeom prst="rect">
            <a:avLst/>
          </a:prstGeom>
        </p:spPr>
      </p:pic>
      <p:sp>
        <p:nvSpPr>
          <p:cNvPr id="8" name="Text 3"/>
          <p:cNvSpPr/>
          <p:nvPr/>
        </p:nvSpPr>
        <p:spPr>
          <a:xfrm>
            <a:off x="1433631" y="368010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NLTK</a:t>
            </a:r>
            <a:endParaRPr lang="en-US" sz="2200" dirty="0"/>
          </a:p>
        </p:txBody>
      </p:sp>
      <p:sp>
        <p:nvSpPr>
          <p:cNvPr id="9" name="Text 4"/>
          <p:cNvSpPr/>
          <p:nvPr/>
        </p:nvSpPr>
        <p:spPr>
          <a:xfrm>
            <a:off x="1433631" y="4209693"/>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Provides VADER and text utilities.</a:t>
            </a:r>
            <a:endParaRPr lang="en-US" sz="1700" dirty="0"/>
          </a:p>
        </p:txBody>
      </p:sp>
      <p:pic>
        <p:nvPicPr>
          <p:cNvPr id="10" name="Image 3" descr="preencoded.png"/>
          <p:cNvPicPr>
            <a:picLocks noChangeAspect="1"/>
          </p:cNvPicPr>
          <p:nvPr/>
        </p:nvPicPr>
        <p:blipFill>
          <a:blip r:embed="rId5"/>
          <a:stretch>
            <a:fillRect/>
          </a:stretch>
        </p:blipFill>
        <p:spPr>
          <a:xfrm>
            <a:off x="184420" y="5336262"/>
            <a:ext cx="1083231" cy="1299924"/>
          </a:xfrm>
          <a:prstGeom prst="rect">
            <a:avLst/>
          </a:prstGeom>
        </p:spPr>
      </p:pic>
      <p:sp>
        <p:nvSpPr>
          <p:cNvPr id="11" name="Text 5"/>
          <p:cNvSpPr/>
          <p:nvPr/>
        </p:nvSpPr>
        <p:spPr>
          <a:xfrm>
            <a:off x="1433631" y="520636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Tkinter</a:t>
            </a:r>
            <a:endParaRPr lang="en-US" sz="2200" dirty="0"/>
          </a:p>
        </p:txBody>
      </p:sp>
      <p:sp>
        <p:nvSpPr>
          <p:cNvPr id="12" name="Text 6"/>
          <p:cNvSpPr/>
          <p:nvPr/>
        </p:nvSpPr>
        <p:spPr>
          <a:xfrm>
            <a:off x="1433631" y="5803344"/>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GUI toolkit for user interface.</a:t>
            </a:r>
            <a:endParaRPr lang="en-US" sz="1700" dirty="0"/>
          </a:p>
        </p:txBody>
      </p:sp>
      <p:pic>
        <p:nvPicPr>
          <p:cNvPr id="13" name="Image 4" descr="preencoded.png"/>
          <p:cNvPicPr>
            <a:picLocks noChangeAspect="1"/>
          </p:cNvPicPr>
          <p:nvPr/>
        </p:nvPicPr>
        <p:blipFill>
          <a:blip r:embed="rId6"/>
          <a:stretch>
            <a:fillRect/>
          </a:stretch>
        </p:blipFill>
        <p:spPr>
          <a:xfrm>
            <a:off x="184420" y="6851214"/>
            <a:ext cx="1083231" cy="1299924"/>
          </a:xfrm>
          <a:prstGeom prst="rect">
            <a:avLst/>
          </a:prstGeom>
        </p:spPr>
      </p:pic>
      <p:sp>
        <p:nvSpPr>
          <p:cNvPr id="14" name="Text 7"/>
          <p:cNvSpPr/>
          <p:nvPr/>
        </p:nvSpPr>
        <p:spPr>
          <a:xfrm>
            <a:off x="1433631" y="685121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VADER Lexicon</a:t>
            </a:r>
            <a:endParaRPr lang="en-US" sz="2200" dirty="0"/>
          </a:p>
        </p:txBody>
      </p:sp>
      <p:sp>
        <p:nvSpPr>
          <p:cNvPr id="15" name="Text 8"/>
          <p:cNvSpPr/>
          <p:nvPr/>
        </p:nvSpPr>
        <p:spPr>
          <a:xfrm>
            <a:off x="1433631" y="7421545"/>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Pre-trained sentiment rules.</a:t>
            </a:r>
            <a:endParaRPr lang="en-US" sz="1700" dirty="0"/>
          </a:p>
        </p:txBody>
      </p:sp>
      <p:pic>
        <p:nvPicPr>
          <p:cNvPr id="16" name="Image 0" descr="preencoded.png"/>
          <p:cNvPicPr>
            <a:picLocks noChangeAspect="1"/>
          </p:cNvPicPr>
          <p:nvPr/>
        </p:nvPicPr>
        <p:blipFill>
          <a:blip r:embed="rId7"/>
          <a:stretch>
            <a:fillRect/>
          </a:stretch>
        </p:blipFill>
        <p:spPr>
          <a:xfrm>
            <a:off x="9144000" y="0"/>
            <a:ext cx="5486400" cy="8229600"/>
          </a:xfrm>
          <a:prstGeom prst="rect">
            <a:avLst/>
          </a:prstGeom>
        </p:spPr>
      </p:pic>
      <p:pic>
        <p:nvPicPr>
          <p:cNvPr id="17" name="Image 1" descr="preencoded.png"/>
          <p:cNvPicPr>
            <a:picLocks noChangeAspect="1"/>
          </p:cNvPicPr>
          <p:nvPr/>
        </p:nvPicPr>
        <p:blipFill>
          <a:blip r:embed="rId8"/>
          <a:stretch>
            <a:fillRect/>
          </a:stretch>
        </p:blipFill>
        <p:spPr>
          <a:xfrm>
            <a:off x="3264619" y="1811178"/>
            <a:ext cx="617220" cy="617220"/>
          </a:xfrm>
          <a:prstGeom prst="rect">
            <a:avLst/>
          </a:prstGeom>
        </p:spPr>
      </p:pic>
      <p:pic>
        <p:nvPicPr>
          <p:cNvPr id="18" name="Image 2" descr="preencoded.png"/>
          <p:cNvPicPr>
            <a:picLocks noChangeAspect="1"/>
          </p:cNvPicPr>
          <p:nvPr/>
        </p:nvPicPr>
        <p:blipFill>
          <a:blip r:embed="rId9"/>
          <a:stretch>
            <a:fillRect/>
          </a:stretch>
        </p:blipFill>
        <p:spPr>
          <a:xfrm>
            <a:off x="3573229" y="3550206"/>
            <a:ext cx="617220" cy="617220"/>
          </a:xfrm>
          <a:prstGeom prst="rect">
            <a:avLst/>
          </a:prstGeom>
        </p:spPr>
      </p:pic>
      <p:pic>
        <p:nvPicPr>
          <p:cNvPr id="19" name="Image 3" descr="preencoded.png"/>
          <p:cNvPicPr>
            <a:picLocks noChangeAspect="1"/>
          </p:cNvPicPr>
          <p:nvPr/>
        </p:nvPicPr>
        <p:blipFill>
          <a:blip r:embed="rId10"/>
          <a:stretch>
            <a:fillRect/>
          </a:stretch>
        </p:blipFill>
        <p:spPr>
          <a:xfrm>
            <a:off x="3573229" y="5206365"/>
            <a:ext cx="617220" cy="61722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1637</TotalTime>
  <Words>895</Words>
  <Application>Microsoft Office PowerPoint</Application>
  <PresentationFormat>Custom</PresentationFormat>
  <Paragraphs>159</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Barlow Bold</vt:lpstr>
      <vt:lpstr>Calibri</vt:lpstr>
      <vt:lpstr>Montserrat</vt:lpstr>
      <vt:lpstr>Times New Roman</vt:lpstr>
      <vt:lpstr>Prompt Medium</vt:lpstr>
      <vt:lpstr>Mukta Light</vt:lpstr>
      <vt:lpstr>Wingdings</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11</cp:revision>
  <dcterms:created xsi:type="dcterms:W3CDTF">2025-04-16T08:54:03Z</dcterms:created>
  <dcterms:modified xsi:type="dcterms:W3CDTF">2025-04-24T17:04:10Z</dcterms:modified>
</cp:coreProperties>
</file>